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handoutMasterIdLst>
    <p:handoutMasterId r:id="rId67"/>
  </p:handoutMasterIdLst>
  <p:sldIdLst>
    <p:sldId id="258" r:id="rId2"/>
    <p:sldId id="262" r:id="rId3"/>
    <p:sldId id="267" r:id="rId4"/>
    <p:sldId id="325" r:id="rId5"/>
    <p:sldId id="265" r:id="rId6"/>
    <p:sldId id="266" r:id="rId7"/>
    <p:sldId id="270" r:id="rId8"/>
    <p:sldId id="294" r:id="rId9"/>
    <p:sldId id="326" r:id="rId10"/>
    <p:sldId id="288" r:id="rId11"/>
    <p:sldId id="289" r:id="rId12"/>
    <p:sldId id="327" r:id="rId13"/>
    <p:sldId id="287" r:id="rId14"/>
    <p:sldId id="279" r:id="rId15"/>
    <p:sldId id="280" r:id="rId16"/>
    <p:sldId id="281" r:id="rId17"/>
    <p:sldId id="299" r:id="rId18"/>
    <p:sldId id="298" r:id="rId19"/>
    <p:sldId id="309" r:id="rId20"/>
    <p:sldId id="322" r:id="rId21"/>
    <p:sldId id="283" r:id="rId22"/>
    <p:sldId id="324" r:id="rId23"/>
    <p:sldId id="284" r:id="rId24"/>
    <p:sldId id="285" r:id="rId25"/>
    <p:sldId id="286" r:id="rId26"/>
    <p:sldId id="278" r:id="rId27"/>
    <p:sldId id="311" r:id="rId28"/>
    <p:sldId id="317" r:id="rId29"/>
    <p:sldId id="316" r:id="rId30"/>
    <p:sldId id="314" r:id="rId31"/>
    <p:sldId id="318" r:id="rId32"/>
    <p:sldId id="323" r:id="rId33"/>
    <p:sldId id="320" r:id="rId34"/>
    <p:sldId id="321" r:id="rId35"/>
    <p:sldId id="319" r:id="rId36"/>
    <p:sldId id="315" r:id="rId37"/>
    <p:sldId id="312" r:id="rId38"/>
    <p:sldId id="313" r:id="rId39"/>
    <p:sldId id="310" r:id="rId40"/>
    <p:sldId id="291" r:id="rId41"/>
    <p:sldId id="292" r:id="rId42"/>
    <p:sldId id="293" r:id="rId43"/>
    <p:sldId id="306" r:id="rId44"/>
    <p:sldId id="307" r:id="rId45"/>
    <p:sldId id="308" r:id="rId46"/>
    <p:sldId id="290" r:id="rId47"/>
    <p:sldId id="271" r:id="rId48"/>
    <p:sldId id="272" r:id="rId49"/>
    <p:sldId id="273" r:id="rId50"/>
    <p:sldId id="300" r:id="rId51"/>
    <p:sldId id="301" r:id="rId52"/>
    <p:sldId id="302" r:id="rId53"/>
    <p:sldId id="268" r:id="rId54"/>
    <p:sldId id="269" r:id="rId55"/>
    <p:sldId id="274" r:id="rId56"/>
    <p:sldId id="305" r:id="rId57"/>
    <p:sldId id="275" r:id="rId58"/>
    <p:sldId id="276" r:id="rId59"/>
    <p:sldId id="277" r:id="rId60"/>
    <p:sldId id="303" r:id="rId61"/>
    <p:sldId id="295" r:id="rId62"/>
    <p:sldId id="296" r:id="rId63"/>
    <p:sldId id="297" r:id="rId64"/>
    <p:sldId id="260" r:id="rId65"/>
  </p:sldIdLst>
  <p:sldSz cx="9144000" cy="5715000" type="screen16x1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guide id="3" orient="horz" pos="157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202B0CA-FC54-4496-8BCA-5EF66A818D29}" styleName="深色样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7307" autoAdjust="0"/>
  </p:normalViewPr>
  <p:slideViewPr>
    <p:cSldViewPr>
      <p:cViewPr varScale="1">
        <p:scale>
          <a:sx n="161" d="100"/>
          <a:sy n="161" d="100"/>
        </p:scale>
        <p:origin x="624" y="132"/>
      </p:cViewPr>
      <p:guideLst>
        <p:guide orient="horz" pos="1800"/>
        <p:guide pos="2880"/>
        <p:guide orient="horz" pos="1573"/>
      </p:guideLst>
    </p:cSldViewPr>
  </p:slideViewPr>
  <p:notesTextViewPr>
    <p:cViewPr>
      <p:scale>
        <a:sx n="100" d="100"/>
        <a:sy n="100" d="100"/>
      </p:scale>
      <p:origin x="0" y="0"/>
    </p:cViewPr>
  </p:notesTextViewPr>
  <p:notesViewPr>
    <p:cSldViewPr>
      <p:cViewPr varScale="1">
        <p:scale>
          <a:sx n="86" d="100"/>
          <a:sy n="86" d="100"/>
        </p:scale>
        <p:origin x="-384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1546619-D2A3-48E8-B02F-D222DCEE8D1C}" type="datetimeFigureOut">
              <a:rPr lang="zh-CN" altLang="en-US" smtClean="0"/>
              <a:t>2021/7/4</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950B511-0C14-4C70-9FEF-FA46F7DDCC20}" type="slidenum">
              <a:rPr lang="zh-CN" altLang="en-US" smtClean="0"/>
              <a:t>‹#›</a:t>
            </a:fld>
            <a:endParaRPr lang="zh-CN" altLang="en-US"/>
          </a:p>
        </p:txBody>
      </p:sp>
    </p:spTree>
    <p:extLst>
      <p:ext uri="{BB962C8B-B14F-4D97-AF65-F5344CB8AC3E}">
        <p14:creationId xmlns:p14="http://schemas.microsoft.com/office/powerpoint/2010/main" val="21276566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BA6B45F-7E83-4BF7-B214-6B552DCE1B60}" type="datetimeFigureOut">
              <a:rPr lang="zh-CN" altLang="en-US" smtClean="0"/>
              <a:t>2021/7/4</a:t>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3B5D293-53CA-4417-8888-46A42F3E2513}" type="slidenum">
              <a:rPr lang="zh-CN" altLang="en-US" smtClean="0"/>
              <a:t>‹#›</a:t>
            </a:fld>
            <a:endParaRPr lang="zh-CN" altLang="en-US"/>
          </a:p>
        </p:txBody>
      </p:sp>
    </p:spTree>
    <p:extLst>
      <p:ext uri="{BB962C8B-B14F-4D97-AF65-F5344CB8AC3E}">
        <p14:creationId xmlns:p14="http://schemas.microsoft.com/office/powerpoint/2010/main" val="3722155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B5D293-53CA-4417-8888-46A42F3E2513}" type="slidenum">
              <a:rPr lang="zh-CN" altLang="en-US" smtClean="0"/>
              <a:t>40</a:t>
            </a:fld>
            <a:endParaRPr lang="zh-CN" altLang="en-US"/>
          </a:p>
        </p:txBody>
      </p:sp>
    </p:spTree>
    <p:extLst>
      <p:ext uri="{BB962C8B-B14F-4D97-AF65-F5344CB8AC3E}">
        <p14:creationId xmlns:p14="http://schemas.microsoft.com/office/powerpoint/2010/main" val="1485927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5355"/>
            <a:ext cx="7772400" cy="122502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2021/7/4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2021/7/4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865"/>
            <a:ext cx="2057400" cy="48762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28865"/>
            <a:ext cx="6019800" cy="48762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2021/7/4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solidFill>
          <a:schemeClr val="bg1"/>
        </a:solidFill>
        <a:effectLst/>
      </p:bgPr>
    </p:bg>
    <p:spTree>
      <p:nvGrpSpPr>
        <p:cNvPr id="1" name=""/>
        <p:cNvGrpSpPr/>
        <p:nvPr/>
      </p:nvGrpSpPr>
      <p:grpSpPr>
        <a:xfrm>
          <a:off x="0" y="0"/>
          <a:ext cx="0" cy="0"/>
          <a:chOff x="0" y="0"/>
          <a:chExt cx="0" cy="0"/>
        </a:xfrm>
      </p:grpSpPr>
      <p:grpSp>
        <p:nvGrpSpPr>
          <p:cNvPr id="2053" name="组合 8"/>
          <p:cNvGrpSpPr/>
          <p:nvPr userDrawn="1"/>
        </p:nvGrpSpPr>
        <p:grpSpPr>
          <a:xfrm>
            <a:off x="-4046" y="4003490"/>
            <a:ext cx="9151143" cy="1714421"/>
            <a:chOff x="8" y="6595"/>
            <a:chExt cx="19184" cy="3240"/>
          </a:xfrm>
        </p:grpSpPr>
        <p:pic>
          <p:nvPicPr>
            <p:cNvPr id="2054" name="图片 10" descr="微信截图_20190808091309"/>
            <p:cNvPicPr>
              <a:picLocks noChangeAspect="1"/>
            </p:cNvPicPr>
            <p:nvPr userDrawn="1"/>
          </p:nvPicPr>
          <p:blipFill>
            <a:blip r:embed="rId2"/>
            <a:stretch>
              <a:fillRect/>
            </a:stretch>
          </p:blipFill>
          <p:spPr>
            <a:xfrm>
              <a:off x="8" y="6595"/>
              <a:ext cx="19184" cy="3240"/>
            </a:xfrm>
            <a:prstGeom prst="rect">
              <a:avLst/>
            </a:prstGeom>
            <a:noFill/>
            <a:ln w="9525">
              <a:noFill/>
            </a:ln>
          </p:spPr>
        </p:pic>
        <p:pic>
          <p:nvPicPr>
            <p:cNvPr id="2055" name="图片 2" descr="cell"/>
            <p:cNvPicPr>
              <a:picLocks noChangeAspect="1"/>
            </p:cNvPicPr>
            <p:nvPr userDrawn="1"/>
          </p:nvPicPr>
          <p:blipFill>
            <a:blip r:embed="rId3"/>
            <a:srcRect b="11449"/>
            <a:stretch>
              <a:fillRect/>
            </a:stretch>
          </p:blipFill>
          <p:spPr>
            <a:xfrm>
              <a:off x="8" y="6595"/>
              <a:ext cx="6490" cy="3233"/>
            </a:xfrm>
            <a:prstGeom prst="rect">
              <a:avLst/>
            </a:prstGeom>
            <a:noFill/>
            <a:ln w="9525">
              <a:noFill/>
            </a:ln>
          </p:spPr>
        </p:pic>
        <p:pic>
          <p:nvPicPr>
            <p:cNvPr id="2056" name="图片 7" descr="th"/>
            <p:cNvPicPr>
              <a:picLocks noChangeAspect="1"/>
            </p:cNvPicPr>
            <p:nvPr userDrawn="1"/>
          </p:nvPicPr>
          <p:blipFill>
            <a:blip r:embed="rId4"/>
            <a:stretch>
              <a:fillRect/>
            </a:stretch>
          </p:blipFill>
          <p:spPr>
            <a:xfrm>
              <a:off x="12640" y="6595"/>
              <a:ext cx="3430" cy="3235"/>
            </a:xfrm>
            <a:prstGeom prst="rect">
              <a:avLst/>
            </a:prstGeom>
            <a:noFill/>
            <a:ln w="9525">
              <a:noFill/>
            </a:ln>
          </p:spPr>
        </p:pic>
      </p:grpSp>
      <p:pic>
        <p:nvPicPr>
          <p:cNvPr id="4" name="图片 3" descr="logo"/>
          <p:cNvPicPr>
            <a:picLocks noChangeAspect="1"/>
          </p:cNvPicPr>
          <p:nvPr userDrawn="1"/>
        </p:nvPicPr>
        <p:blipFill>
          <a:blip r:embed="rId5"/>
          <a:stretch>
            <a:fillRect/>
          </a:stretch>
        </p:blipFill>
        <p:spPr>
          <a:xfrm>
            <a:off x="7432327" y="307904"/>
            <a:ext cx="1429330" cy="554438"/>
          </a:xfrm>
          <a:prstGeom prst="rect">
            <a:avLst/>
          </a:prstGeom>
        </p:spPr>
      </p:pic>
    </p:spTree>
    <p:extLst>
      <p:ext uri="{BB962C8B-B14F-4D97-AF65-F5344CB8AC3E}">
        <p14:creationId xmlns:p14="http://schemas.microsoft.com/office/powerpoint/2010/main" val="1828911888"/>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timing>
    <p:tnLst>
      <p:par>
        <p:cTn id="1" dur="indefinite" restart="never" nodeType="tmRoot"/>
      </p:par>
    </p:tnLst>
  </p:timing>
  <p:hf hdr="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幻灯片">
    <p:bg>
      <p:bgPr>
        <a:solidFill>
          <a:schemeClr val="bg1"/>
        </a:solidFill>
        <a:effectLst/>
      </p:bgPr>
    </p:bg>
    <p:spTree>
      <p:nvGrpSpPr>
        <p:cNvPr id="1" name=""/>
        <p:cNvGrpSpPr/>
        <p:nvPr/>
      </p:nvGrpSpPr>
      <p:grpSpPr>
        <a:xfrm>
          <a:off x="0" y="0"/>
          <a:ext cx="0" cy="0"/>
          <a:chOff x="0" y="0"/>
          <a:chExt cx="0" cy="0"/>
        </a:xfrm>
      </p:grpSpPr>
      <p:grpSp>
        <p:nvGrpSpPr>
          <p:cNvPr id="2053" name="组合 8"/>
          <p:cNvGrpSpPr/>
          <p:nvPr userDrawn="1"/>
        </p:nvGrpSpPr>
        <p:grpSpPr>
          <a:xfrm>
            <a:off x="-4047" y="4003490"/>
            <a:ext cx="9151143" cy="1714421"/>
            <a:chOff x="8" y="6595"/>
            <a:chExt cx="19184" cy="3240"/>
          </a:xfrm>
        </p:grpSpPr>
        <p:pic>
          <p:nvPicPr>
            <p:cNvPr id="2054" name="图片 10" descr="微信截图_20190808091309"/>
            <p:cNvPicPr>
              <a:picLocks noChangeAspect="1"/>
            </p:cNvPicPr>
            <p:nvPr userDrawn="1"/>
          </p:nvPicPr>
          <p:blipFill>
            <a:blip r:embed="rId2"/>
            <a:stretch>
              <a:fillRect/>
            </a:stretch>
          </p:blipFill>
          <p:spPr>
            <a:xfrm>
              <a:off x="8" y="6595"/>
              <a:ext cx="19184" cy="3240"/>
            </a:xfrm>
            <a:prstGeom prst="rect">
              <a:avLst/>
            </a:prstGeom>
            <a:noFill/>
            <a:ln w="9525">
              <a:noFill/>
            </a:ln>
          </p:spPr>
        </p:pic>
        <p:pic>
          <p:nvPicPr>
            <p:cNvPr id="2055" name="图片 2" descr="cell"/>
            <p:cNvPicPr>
              <a:picLocks noChangeAspect="1"/>
            </p:cNvPicPr>
            <p:nvPr userDrawn="1"/>
          </p:nvPicPr>
          <p:blipFill>
            <a:blip r:embed="rId3"/>
            <a:srcRect b="11449"/>
            <a:stretch>
              <a:fillRect/>
            </a:stretch>
          </p:blipFill>
          <p:spPr>
            <a:xfrm>
              <a:off x="8" y="6595"/>
              <a:ext cx="6490" cy="3233"/>
            </a:xfrm>
            <a:prstGeom prst="rect">
              <a:avLst/>
            </a:prstGeom>
            <a:noFill/>
            <a:ln w="9525">
              <a:noFill/>
            </a:ln>
          </p:spPr>
        </p:pic>
        <p:pic>
          <p:nvPicPr>
            <p:cNvPr id="2056" name="图片 7" descr="th"/>
            <p:cNvPicPr>
              <a:picLocks noChangeAspect="1"/>
            </p:cNvPicPr>
            <p:nvPr userDrawn="1"/>
          </p:nvPicPr>
          <p:blipFill>
            <a:blip r:embed="rId4"/>
            <a:stretch>
              <a:fillRect/>
            </a:stretch>
          </p:blipFill>
          <p:spPr>
            <a:xfrm>
              <a:off x="12640" y="6595"/>
              <a:ext cx="3430" cy="3235"/>
            </a:xfrm>
            <a:prstGeom prst="rect">
              <a:avLst/>
            </a:prstGeom>
            <a:noFill/>
            <a:ln w="9525">
              <a:noFill/>
            </a:ln>
          </p:spPr>
        </p:pic>
      </p:grpSp>
      <p:pic>
        <p:nvPicPr>
          <p:cNvPr id="4" name="图片 3" descr="logo"/>
          <p:cNvPicPr>
            <a:picLocks noChangeAspect="1"/>
          </p:cNvPicPr>
          <p:nvPr userDrawn="1"/>
        </p:nvPicPr>
        <p:blipFill>
          <a:blip r:embed="rId5"/>
          <a:stretch>
            <a:fillRect/>
          </a:stretch>
        </p:blipFill>
        <p:spPr>
          <a:xfrm>
            <a:off x="7432327" y="307904"/>
            <a:ext cx="1429330" cy="554438"/>
          </a:xfrm>
          <a:prstGeom prst="rect">
            <a:avLst/>
          </a:prstGeom>
        </p:spPr>
      </p:pic>
    </p:spTree>
    <p:extLst>
      <p:ext uri="{BB962C8B-B14F-4D97-AF65-F5344CB8AC3E}">
        <p14:creationId xmlns:p14="http://schemas.microsoft.com/office/powerpoint/2010/main" val="3290094196"/>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hf hdr="0"/>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标题幻灯片">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a:xfrm>
            <a:off x="0" y="5565035"/>
            <a:ext cx="9144000" cy="149965"/>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lIns="71305" tIns="35652" rIns="71305" bIns="35652" rtlCol="0" anchor="ctr"/>
          <a:lstStyle/>
          <a:p>
            <a:pPr algn="ctr"/>
            <a:endParaRPr lang="zh-CN" altLang="en-US"/>
          </a:p>
        </p:txBody>
      </p:sp>
      <p:sp>
        <p:nvSpPr>
          <p:cNvPr id="9" name="Rectangle 143"/>
          <p:cNvSpPr>
            <a:spLocks noChangeArrowheads="1"/>
          </p:cNvSpPr>
          <p:nvPr userDrawn="1"/>
        </p:nvSpPr>
        <p:spPr bwMode="auto">
          <a:xfrm>
            <a:off x="1838251" y="740546"/>
            <a:ext cx="114286" cy="31722"/>
          </a:xfrm>
          <a:prstGeom prst="rect">
            <a:avLst/>
          </a:prstGeom>
          <a:solidFill>
            <a:srgbClr val="2038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38" tIns="34219" rIns="68438" bIns="34219" numCol="1" anchor="t" anchorCtr="0" compatLnSpc="1"/>
          <a:lstStyle/>
          <a:p>
            <a:endParaRPr lang="zh-CN" altLang="en-US"/>
          </a:p>
        </p:txBody>
      </p:sp>
      <p:sp>
        <p:nvSpPr>
          <p:cNvPr id="11" name="Rectangle 144"/>
          <p:cNvSpPr>
            <a:spLocks noChangeArrowheads="1"/>
          </p:cNvSpPr>
          <p:nvPr userDrawn="1"/>
        </p:nvSpPr>
        <p:spPr bwMode="auto">
          <a:xfrm>
            <a:off x="1025733" y="740546"/>
            <a:ext cx="728810" cy="31722"/>
          </a:xfrm>
          <a:prstGeom prst="rect">
            <a:avLst/>
          </a:prstGeom>
          <a:solidFill>
            <a:srgbClr val="2038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38" tIns="34219" rIns="68438" bIns="34219" numCol="1" anchor="t" anchorCtr="0" compatLnSpc="1"/>
          <a:lstStyle/>
          <a:p>
            <a:endParaRPr lang="zh-CN" altLang="en-US"/>
          </a:p>
        </p:txBody>
      </p:sp>
      <p:sp>
        <p:nvSpPr>
          <p:cNvPr id="12" name="Rectangle 145"/>
          <p:cNvSpPr>
            <a:spLocks noChangeArrowheads="1"/>
          </p:cNvSpPr>
          <p:nvPr userDrawn="1"/>
        </p:nvSpPr>
        <p:spPr bwMode="auto">
          <a:xfrm>
            <a:off x="2033679" y="740546"/>
            <a:ext cx="5533559" cy="31722"/>
          </a:xfrm>
          <a:prstGeom prst="rect">
            <a:avLst/>
          </a:prstGeom>
          <a:solidFill>
            <a:srgbClr val="2038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38" tIns="34219" rIns="68438" bIns="34219" numCol="1" anchor="t" anchorCtr="0" compatLnSpc="1"/>
          <a:lstStyle/>
          <a:p>
            <a:endParaRPr lang="zh-CN" altLang="en-US"/>
          </a:p>
        </p:txBody>
      </p:sp>
      <p:sp>
        <p:nvSpPr>
          <p:cNvPr id="19" name="1"/>
          <p:cNvSpPr>
            <a:spLocks noChangeAspect="1"/>
          </p:cNvSpPr>
          <p:nvPr userDrawn="1"/>
        </p:nvSpPr>
        <p:spPr bwMode="auto">
          <a:xfrm>
            <a:off x="512866" y="419903"/>
            <a:ext cx="269930" cy="299931"/>
          </a:xfrm>
          <a:custGeom>
            <a:avLst/>
            <a:gdLst>
              <a:gd name="T0" fmla="*/ 312166097 w 10429"/>
              <a:gd name="T1" fmla="*/ 312136168 h 10430"/>
              <a:gd name="T2" fmla="*/ 312166097 w 10429"/>
              <a:gd name="T3" fmla="*/ 312136168 h 10430"/>
              <a:gd name="T4" fmla="*/ 312166097 w 10429"/>
              <a:gd name="T5" fmla="*/ 312136168 h 10430"/>
              <a:gd name="T6" fmla="*/ 312166097 w 10429"/>
              <a:gd name="T7" fmla="*/ 312136168 h 10430"/>
              <a:gd name="T8" fmla="*/ 312166097 w 10429"/>
              <a:gd name="T9" fmla="*/ 312136168 h 10430"/>
              <a:gd name="T10" fmla="*/ 312166097 w 10429"/>
              <a:gd name="T11" fmla="*/ 312136168 h 10430"/>
              <a:gd name="T12" fmla="*/ 312166097 w 10429"/>
              <a:gd name="T13" fmla="*/ 312136168 h 10430"/>
              <a:gd name="T14" fmla="*/ 312166097 w 10429"/>
              <a:gd name="T15" fmla="*/ 312136168 h 10430"/>
              <a:gd name="T16" fmla="*/ 312166097 w 10429"/>
              <a:gd name="T17" fmla="*/ 312136168 h 10430"/>
              <a:gd name="T18" fmla="*/ 312166097 w 10429"/>
              <a:gd name="T19" fmla="*/ 312136168 h 10430"/>
              <a:gd name="T20" fmla="*/ 312166097 w 10429"/>
              <a:gd name="T21" fmla="*/ 312136168 h 10430"/>
              <a:gd name="T22" fmla="*/ 312166097 w 10429"/>
              <a:gd name="T23" fmla="*/ 312136168 h 10430"/>
              <a:gd name="T24" fmla="*/ 312166097 w 10429"/>
              <a:gd name="T25" fmla="*/ 312136168 h 10430"/>
              <a:gd name="T26" fmla="*/ 312166097 w 10429"/>
              <a:gd name="T27" fmla="*/ 312136168 h 10430"/>
              <a:gd name="T28" fmla="*/ 312166097 w 10429"/>
              <a:gd name="T29" fmla="*/ 312136168 h 10430"/>
              <a:gd name="T30" fmla="*/ 312166097 w 10429"/>
              <a:gd name="T31" fmla="*/ 312136168 h 104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429" h="10430">
                <a:moveTo>
                  <a:pt x="0" y="0"/>
                </a:moveTo>
                <a:lnTo>
                  <a:pt x="10429" y="0"/>
                </a:lnTo>
                <a:lnTo>
                  <a:pt x="10429" y="10430"/>
                </a:lnTo>
                <a:lnTo>
                  <a:pt x="0" y="10430"/>
                </a:lnTo>
                <a:lnTo>
                  <a:pt x="0" y="0"/>
                </a:lnTo>
                <a:close/>
                <a:moveTo>
                  <a:pt x="1976" y="9749"/>
                </a:moveTo>
                <a:lnTo>
                  <a:pt x="7962" y="3762"/>
                </a:lnTo>
                <a:lnTo>
                  <a:pt x="7877" y="8383"/>
                </a:lnTo>
                <a:lnTo>
                  <a:pt x="9725" y="6534"/>
                </a:lnTo>
                <a:lnTo>
                  <a:pt x="9747" y="681"/>
                </a:lnTo>
                <a:lnTo>
                  <a:pt x="3897" y="706"/>
                </a:lnTo>
                <a:lnTo>
                  <a:pt x="2049" y="2555"/>
                </a:lnTo>
                <a:lnTo>
                  <a:pt x="6669" y="2470"/>
                </a:lnTo>
                <a:lnTo>
                  <a:pt x="683" y="8456"/>
                </a:lnTo>
                <a:lnTo>
                  <a:pt x="1976" y="9749"/>
                </a:lnTo>
                <a:close/>
              </a:path>
            </a:pathLst>
          </a:custGeom>
          <a:solidFill>
            <a:srgbClr val="203864"/>
          </a:solidFill>
          <a:ln>
            <a:noFill/>
          </a:ln>
        </p:spPr>
        <p:txBody>
          <a:bodyPr lIns="71305" tIns="35652" rIns="71305" bIns="35652"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dirty="0">
              <a:latin typeface="+mn-ea"/>
              <a:ea typeface="+mn-ea"/>
            </a:endParaRPr>
          </a:p>
        </p:txBody>
      </p:sp>
      <p:pic>
        <p:nvPicPr>
          <p:cNvPr id="2" name="图片 1" descr="logo"/>
          <p:cNvPicPr>
            <a:picLocks noChangeAspect="1"/>
          </p:cNvPicPr>
          <p:nvPr userDrawn="1"/>
        </p:nvPicPr>
        <p:blipFill>
          <a:blip r:embed="rId2"/>
          <a:stretch>
            <a:fillRect/>
          </a:stretch>
        </p:blipFill>
        <p:spPr>
          <a:xfrm>
            <a:off x="7595162" y="337001"/>
            <a:ext cx="1202694" cy="466617"/>
          </a:xfrm>
          <a:prstGeom prst="rect">
            <a:avLst/>
          </a:prstGeom>
        </p:spPr>
      </p:pic>
      <p:sp>
        <p:nvSpPr>
          <p:cNvPr id="5" name="文本框 4"/>
          <p:cNvSpPr txBox="1"/>
          <p:nvPr userDrawn="1"/>
        </p:nvSpPr>
        <p:spPr>
          <a:xfrm>
            <a:off x="8554080" y="5182517"/>
            <a:ext cx="433275" cy="256666"/>
          </a:xfrm>
          <a:prstGeom prst="rect">
            <a:avLst/>
          </a:prstGeom>
          <a:noFill/>
        </p:spPr>
        <p:txBody>
          <a:bodyPr wrap="square" lIns="71305" tIns="35652" rIns="71305" bIns="35652" rtlCol="0">
            <a:spAutoFit/>
          </a:bodyPr>
          <a:lstStyle/>
          <a:p>
            <a:fld id="{9A0DB2DC-4C9A-4742-B13C-FB6460FD3503}" type="slidenum">
              <a:rPr lang="zh-CN" altLang="en-US" sz="1200">
                <a:solidFill>
                  <a:srgbClr val="203864"/>
                </a:solidFill>
                <a:latin typeface="时尚简体" panose="01010104010101010101" charset="-122"/>
                <a:ea typeface="时尚简体" panose="01010104010101010101" charset="-122"/>
              </a:rPr>
              <a:t>‹#›</a:t>
            </a:fld>
            <a:endParaRPr lang="zh-CN" altLang="en-US" sz="1200">
              <a:solidFill>
                <a:srgbClr val="203864"/>
              </a:solidFill>
              <a:latin typeface="时尚简体" panose="01010104010101010101" charset="-122"/>
              <a:ea typeface="时尚简体" panose="01010104010101010101" charset="-122"/>
            </a:endParaRPr>
          </a:p>
        </p:txBody>
      </p:sp>
      <p:sp>
        <p:nvSpPr>
          <p:cNvPr id="3" name="矩形 2"/>
          <p:cNvSpPr/>
          <p:nvPr userDrawn="1"/>
        </p:nvSpPr>
        <p:spPr>
          <a:xfrm>
            <a:off x="8858324" y="5232776"/>
            <a:ext cx="53986" cy="179958"/>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lIns="71305" tIns="35652" rIns="71305" bIns="35652" rtlCol="0" anchor="ctr"/>
          <a:lstStyle/>
          <a:p>
            <a:pPr algn="ctr"/>
            <a:endParaRPr lang="zh-CN" altLang="en-US"/>
          </a:p>
        </p:txBody>
      </p:sp>
    </p:spTree>
    <p:extLst>
      <p:ext uri="{BB962C8B-B14F-4D97-AF65-F5344CB8AC3E}">
        <p14:creationId xmlns:p14="http://schemas.microsoft.com/office/powerpoint/2010/main" val="1074613403"/>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2021/7/4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7"/>
            <a:ext cx="7772400" cy="1135063"/>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2021/7/4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2021/7/4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79261"/>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279261"/>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2021/7/4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2021/7/4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2021/7/4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27542"/>
            <a:ext cx="3008313" cy="968375"/>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195917"/>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2021/7/4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0"/>
            <a:ext cx="5486400" cy="472282"/>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2021/7/4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5296959"/>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2021/7/4</a:t>
            </a:fld>
            <a:endParaRPr lang="zh-CN" altLang="en-US"/>
          </a:p>
        </p:txBody>
      </p:sp>
      <p:sp>
        <p:nvSpPr>
          <p:cNvPr id="5" name="页脚占位符 4"/>
          <p:cNvSpPr>
            <a:spLocks noGrp="1"/>
          </p:cNvSpPr>
          <p:nvPr>
            <p:ph type="ftr" sz="quarter" idx="3"/>
          </p:nvPr>
        </p:nvSpPr>
        <p:spPr>
          <a:xfrm>
            <a:off x="3124200" y="5296959"/>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5296959"/>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240.png"/></Relationships>
</file>

<file path=ppt/slides/_rels/slide4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0.png"/><Relationship Id="rId1" Type="http://schemas.openxmlformats.org/officeDocument/2006/relationships/slideLayout" Target="../slideLayouts/slideLayout14.xml"/><Relationship Id="rId4" Type="http://schemas.openxmlformats.org/officeDocument/2006/relationships/image" Target="../media/image270.png"/></Relationships>
</file>

<file path=ppt/slides/_rels/slide42.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4.xml"/><Relationship Id="rId5" Type="http://schemas.openxmlformats.org/officeDocument/2006/relationships/image" Target="../media/image50.png"/><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8.png"/><Relationship Id="rId1" Type="http://schemas.openxmlformats.org/officeDocument/2006/relationships/slideLayout" Target="../slideLayouts/slideLayout14.xml"/><Relationship Id="rId4" Type="http://schemas.openxmlformats.org/officeDocument/2006/relationships/image" Target="../media/image55.png"/></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4.xml"/><Relationship Id="rId5" Type="http://schemas.openxmlformats.org/officeDocument/2006/relationships/image" Target="../media/image60.png"/><Relationship Id="rId4" Type="http://schemas.openxmlformats.org/officeDocument/2006/relationships/image" Target="../media/image48.png"/></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4.xml"/><Relationship Id="rId4" Type="http://schemas.openxmlformats.org/officeDocument/2006/relationships/image" Target="../media/image65.png"/></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13.xml"/><Relationship Id="rId5" Type="http://schemas.openxmlformats.org/officeDocument/2006/relationships/image" Target="../media/image69.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p:cNvSpPr>
            <a:spLocks noGrp="1"/>
          </p:cNvSpPr>
          <p:nvPr>
            <p:ph type="ctrTitle" idx="4294967295"/>
          </p:nvPr>
        </p:nvSpPr>
        <p:spPr>
          <a:xfrm>
            <a:off x="3173744" y="1147710"/>
            <a:ext cx="5718736" cy="773686"/>
          </a:xfrm>
          <a:prstGeom prst="rect">
            <a:avLst/>
          </a:prstGeom>
          <a:noFill/>
          <a:ln w="9525">
            <a:noFill/>
          </a:ln>
        </p:spPr>
        <p:txBody>
          <a:bodyPr anchor="t">
            <a:noAutofit/>
          </a:bodyPr>
          <a:lstStyle>
            <a:lvl1pPr lvl="0">
              <a:buClrTx/>
              <a:buSzTx/>
              <a:buFontTx/>
              <a:defRPr/>
            </a:lvl1pPr>
          </a:lstStyle>
          <a:p>
            <a:pPr lvl="0" algn="l">
              <a:buClrTx/>
              <a:buSzTx/>
              <a:buNone/>
            </a:pPr>
            <a:r>
              <a:rPr lang="en-US" altLang="zh-CN" sz="4000" b="1" dirty="0" smtClean="0">
                <a:solidFill>
                  <a:srgbClr val="203864"/>
                </a:solidFill>
                <a:latin typeface="Tahoma" panose="020B0604030504040204" pitchFamily="34" charset="0"/>
                <a:ea typeface="Tahoma" panose="020B0604030504040204" pitchFamily="34" charset="0"/>
                <a:cs typeface="Tahoma" panose="020B0604030504040204" pitchFamily="34" charset="0"/>
              </a:rPr>
              <a:t>Mzkit User Manual</a:t>
            </a:r>
            <a:endParaRPr lang="zh-CN" altLang="en-US" sz="4000" b="1" dirty="0">
              <a:solidFill>
                <a:srgbClr val="203864"/>
              </a:solidFill>
              <a:latin typeface="Tahoma" panose="020B0604030504040204" pitchFamily="34" charset="0"/>
              <a:ea typeface="微软雅黑" panose="020B0503020204020204" pitchFamily="34" charset="-122"/>
              <a:cs typeface="Tahoma" panose="020B0604030504040204" pitchFamily="34" charset="0"/>
            </a:endParaRPr>
          </a:p>
        </p:txBody>
      </p:sp>
      <p:sp>
        <p:nvSpPr>
          <p:cNvPr id="9218" name="矩形 14"/>
          <p:cNvSpPr/>
          <p:nvPr/>
        </p:nvSpPr>
        <p:spPr>
          <a:xfrm>
            <a:off x="3294783" y="1849388"/>
            <a:ext cx="3617550" cy="280664"/>
          </a:xfrm>
          <a:prstGeom prst="rect">
            <a:avLst/>
          </a:prstGeom>
          <a:solidFill>
            <a:srgbClr val="203864"/>
          </a:solidFill>
          <a:ln w="9525">
            <a:noFill/>
          </a:ln>
        </p:spPr>
        <p:txBody>
          <a:bodyPr wrap="none" lIns="76782" tIns="38391" rIns="76782" bIns="38391" anchor="t">
            <a:spAutoFit/>
          </a:bodyPr>
          <a:lstStyle/>
          <a:p>
            <a:pPr eaLnBrk="0" hangingPunct="0">
              <a:lnSpc>
                <a:spcPct val="110000"/>
              </a:lnSpc>
            </a:pPr>
            <a:r>
              <a:rPr lang="en-US" altLang="zh-CN" sz="1200" b="1" dirty="0" err="1">
                <a:solidFill>
                  <a:schemeClr val="bg1"/>
                </a:solidFill>
                <a:latin typeface="Tahoma" panose="020B0604030504040204" pitchFamily="34" charset="0"/>
                <a:ea typeface="Tahoma" panose="020B0604030504040204" pitchFamily="34" charset="0"/>
                <a:cs typeface="Tahoma" panose="020B0604030504040204" pitchFamily="34" charset="0"/>
              </a:rPr>
              <a:t>BioNovoGene</a:t>
            </a:r>
            <a:r>
              <a:rPr lang="en-US" altLang="zh-CN" sz="1200" b="1" dirty="0">
                <a:solidFill>
                  <a:schemeClr val="bg1"/>
                </a:solidFill>
                <a:latin typeface="Tahoma" panose="020B0604030504040204" pitchFamily="34" charset="0"/>
                <a:ea typeface="Tahoma" panose="020B0604030504040204" pitchFamily="34" charset="0"/>
                <a:cs typeface="Tahoma" panose="020B0604030504040204" pitchFamily="34" charset="0"/>
              </a:rPr>
              <a:t> Bio-Pharm Technology Co., Ltd</a:t>
            </a:r>
            <a:endParaRPr lang="zh-CN" altLang="en-US" sz="1200" b="1" dirty="0">
              <a:solidFill>
                <a:schemeClr val="bg1"/>
              </a:solidFill>
              <a:latin typeface="Tahoma" panose="020B0604030504040204" pitchFamily="34" charset="0"/>
              <a:ea typeface="微软雅黑" panose="020B0503020204020204" pitchFamily="34" charset="-122"/>
              <a:cs typeface="Tahoma" panose="020B0604030504040204" pitchFamily="34" charset="0"/>
            </a:endParaRPr>
          </a:p>
        </p:txBody>
      </p:sp>
      <p:sp>
        <p:nvSpPr>
          <p:cNvPr id="8" name="矩形 7"/>
          <p:cNvSpPr/>
          <p:nvPr userDrawn="1"/>
        </p:nvSpPr>
        <p:spPr>
          <a:xfrm>
            <a:off x="346" y="1"/>
            <a:ext cx="9145693" cy="149993"/>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lIns="76782" tIns="38391" rIns="76782" bIns="38391" rtlCol="0" anchor="ctr"/>
          <a:lstStyle/>
          <a:p>
            <a:pPr algn="ctr"/>
            <a:endParaRPr lang="zh-CN" altLang="en-US" sz="100"/>
          </a:p>
        </p:txBody>
      </p:sp>
      <p:sp>
        <p:nvSpPr>
          <p:cNvPr id="7" name="矩形 15"/>
          <p:cNvSpPr/>
          <p:nvPr/>
        </p:nvSpPr>
        <p:spPr>
          <a:xfrm>
            <a:off x="3237648" y="2456807"/>
            <a:ext cx="4790736" cy="446864"/>
          </a:xfrm>
          <a:prstGeom prst="rect">
            <a:avLst/>
          </a:prstGeom>
          <a:noFill/>
          <a:ln w="9525">
            <a:noFill/>
          </a:ln>
        </p:spPr>
        <p:txBody>
          <a:bodyPr wrap="square" lIns="76782" tIns="38391" rIns="76782" bIns="38391" anchor="t">
            <a:spAutoFit/>
          </a:bodyPr>
          <a:lstStyle/>
          <a:p>
            <a:pPr eaLnBrk="0" hangingPunct="0">
              <a:lnSpc>
                <a:spcPct val="150000"/>
              </a:lnSpc>
            </a:pPr>
            <a:r>
              <a:rPr lang="en-US" altLang="zh-CN" sz="1600" b="1" dirty="0" smtClean="0">
                <a:solidFill>
                  <a:srgbClr val="113375"/>
                </a:solidFill>
                <a:latin typeface="Tahoma" panose="020B0604030504040204" pitchFamily="34" charset="0"/>
                <a:ea typeface="Tahoma" panose="020B0604030504040204" pitchFamily="34" charset="0"/>
                <a:cs typeface="Tahoma" panose="020B0604030504040204" pitchFamily="34" charset="0"/>
              </a:rPr>
              <a:t>Present: </a:t>
            </a:r>
            <a:r>
              <a:rPr lang="en-US" altLang="zh-CN" sz="1600" b="1" dirty="0" err="1" smtClean="0">
                <a:solidFill>
                  <a:srgbClr val="113375"/>
                </a:solidFill>
                <a:latin typeface="Tahoma" panose="020B0604030504040204" pitchFamily="34" charset="0"/>
                <a:ea typeface="Tahoma" panose="020B0604030504040204" pitchFamily="34" charset="0"/>
                <a:cs typeface="Tahoma" panose="020B0604030504040204" pitchFamily="34" charset="0"/>
              </a:rPr>
              <a:t>BioDeep</a:t>
            </a:r>
            <a:r>
              <a:rPr lang="en-US" altLang="zh-CN" sz="1600" b="1" dirty="0" smtClean="0">
                <a:solidFill>
                  <a:srgbClr val="113375"/>
                </a:solidFill>
                <a:latin typeface="Tahoma" panose="020B0604030504040204" pitchFamily="34" charset="0"/>
                <a:ea typeface="Tahoma" panose="020B0604030504040204" pitchFamily="34" charset="0"/>
                <a:cs typeface="Tahoma" panose="020B0604030504040204" pitchFamily="34" charset="0"/>
              </a:rPr>
              <a:t> R&amp;D Department</a:t>
            </a:r>
            <a:endParaRPr lang="zh-CN" altLang="en-US" sz="1600" b="1" dirty="0">
              <a:solidFill>
                <a:srgbClr val="113375"/>
              </a:solidFill>
              <a:latin typeface="Tahoma" panose="020B0604030504040204" pitchFamily="34" charset="0"/>
              <a:ea typeface="微软雅黑" panose="020B0503020204020204" pitchFamily="34" charset="-122"/>
              <a:cs typeface="Tahoma" panose="020B0604030504040204" pitchFamily="34" charset="0"/>
            </a:endParaRPr>
          </a:p>
        </p:txBody>
      </p:sp>
      <p:sp>
        <p:nvSpPr>
          <p:cNvPr id="9" name="矩形 15"/>
          <p:cNvSpPr/>
          <p:nvPr/>
        </p:nvSpPr>
        <p:spPr>
          <a:xfrm>
            <a:off x="3237648" y="2785492"/>
            <a:ext cx="3638608" cy="396658"/>
          </a:xfrm>
          <a:prstGeom prst="rect">
            <a:avLst/>
          </a:prstGeom>
          <a:noFill/>
          <a:ln w="9525">
            <a:noFill/>
          </a:ln>
        </p:spPr>
        <p:txBody>
          <a:bodyPr wrap="square" lIns="76782" tIns="38391" rIns="76782" bIns="38391" anchor="t">
            <a:spAutoFit/>
          </a:bodyPr>
          <a:lstStyle/>
          <a:p>
            <a:pPr eaLnBrk="0" hangingPunct="0">
              <a:lnSpc>
                <a:spcPct val="150000"/>
              </a:lnSpc>
            </a:pPr>
            <a:r>
              <a:rPr lang="en-US" altLang="zh-CN" sz="1600" b="1" dirty="0" smtClean="0">
                <a:solidFill>
                  <a:srgbClr val="113375"/>
                </a:solidFill>
                <a:latin typeface="Tahoma" panose="020B0604030504040204" pitchFamily="34" charset="0"/>
                <a:ea typeface="Tahoma" panose="020B0604030504040204" pitchFamily="34" charset="0"/>
                <a:cs typeface="Tahoma" panose="020B0604030504040204" pitchFamily="34" charset="0"/>
              </a:rPr>
              <a:t>E-Mail: </a:t>
            </a:r>
            <a:r>
              <a:rPr lang="en-US" altLang="zh-CN" sz="1600" b="1" dirty="0" err="1" smtClean="0">
                <a:solidFill>
                  <a:srgbClr val="113375"/>
                </a:solidFill>
                <a:latin typeface="Tahoma" panose="020B0604030504040204" pitchFamily="34" charset="0"/>
                <a:ea typeface="Tahoma" panose="020B0604030504040204" pitchFamily="34" charset="0"/>
                <a:cs typeface="Tahoma" panose="020B0604030504040204" pitchFamily="34" charset="0"/>
              </a:rPr>
              <a:t>R&amp;D@biodeep.cloud</a:t>
            </a:r>
            <a:endParaRPr lang="zh-CN" altLang="en-US" sz="1600" b="1" dirty="0">
              <a:solidFill>
                <a:srgbClr val="113375"/>
              </a:solidFill>
              <a:latin typeface="Tahoma" panose="020B0604030504040204" pitchFamily="34" charset="0"/>
              <a:ea typeface="微软雅黑" panose="020B0503020204020204" pitchFamily="34" charset="-122"/>
              <a:cs typeface="Tahoma" panose="020B0604030504040204" pitchFamily="34" charset="0"/>
            </a:endParaRPr>
          </a:p>
        </p:txBody>
      </p:sp>
      <p:sp>
        <p:nvSpPr>
          <p:cNvPr id="33" name="文本框 6"/>
          <p:cNvSpPr txBox="1">
            <a:spLocks noChangeArrowheads="1"/>
          </p:cNvSpPr>
          <p:nvPr/>
        </p:nvSpPr>
        <p:spPr bwMode="auto">
          <a:xfrm>
            <a:off x="3173744" y="853878"/>
            <a:ext cx="4278576" cy="240186"/>
          </a:xfrm>
          <a:prstGeom prst="rect">
            <a:avLst/>
          </a:prstGeom>
          <a:noFill/>
          <a:ln>
            <a:noFill/>
          </a:ln>
          <a:effectLst/>
        </p:spPr>
        <p:txBody>
          <a:bodyPr wrap="square" lIns="102393" tIns="51196" rIns="102393" bIns="51196">
            <a:no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dist">
              <a:defRPr/>
            </a:pPr>
            <a:r>
              <a:rPr lang="en-US" altLang="zh-CN" b="1" dirty="0" err="1" smtClean="0">
                <a:solidFill>
                  <a:srgbClr val="203864"/>
                </a:solidFill>
                <a:latin typeface="Arial" panose="020B0604020202020204" pitchFamily="34" charset="0"/>
                <a:cs typeface="Arial" panose="020B0604020202020204" pitchFamily="34" charset="0"/>
              </a:rPr>
              <a:t>BioNovoGene</a:t>
            </a:r>
            <a:r>
              <a:rPr lang="en-US" altLang="zh-CN" b="1" dirty="0" smtClean="0">
                <a:solidFill>
                  <a:srgbClr val="203864"/>
                </a:solidFill>
                <a:latin typeface="Arial" panose="020B0604020202020204" pitchFamily="34" charset="0"/>
                <a:cs typeface="Arial" panose="020B0604020202020204" pitchFamily="34" charset="0"/>
              </a:rPr>
              <a:t> m/z Data Toolkit User Manual</a:t>
            </a:r>
            <a:endParaRPr lang="en-US" altLang="zh-CN" b="1" dirty="0">
              <a:solidFill>
                <a:srgbClr val="203864"/>
              </a:solidFill>
              <a:latin typeface="Arial" panose="020B0604020202020204" pitchFamily="34" charset="0"/>
              <a:cs typeface="Arial" panose="020B0604020202020204" pitchFamily="34" charset="0"/>
            </a:endParaRPr>
          </a:p>
        </p:txBody>
      </p:sp>
      <p:pic>
        <p:nvPicPr>
          <p:cNvPr id="3" name="图片 2" descr="仪器"/>
          <p:cNvPicPr>
            <a:picLocks noChangeAspect="1"/>
          </p:cNvPicPr>
          <p:nvPr/>
        </p:nvPicPr>
        <p:blipFill>
          <a:blip r:embed="rId2"/>
          <a:stretch>
            <a:fillRect/>
          </a:stretch>
        </p:blipFill>
        <p:spPr>
          <a:xfrm>
            <a:off x="696097" y="1147498"/>
            <a:ext cx="2339683" cy="2601310"/>
          </a:xfrm>
          <a:prstGeom prst="rect">
            <a:avLst/>
          </a:prstGeom>
        </p:spPr>
      </p:pic>
      <p:sp>
        <p:nvSpPr>
          <p:cNvPr id="2" name="TextBox 1"/>
          <p:cNvSpPr txBox="1"/>
          <p:nvPr/>
        </p:nvSpPr>
        <p:spPr>
          <a:xfrm>
            <a:off x="-36512" y="3721596"/>
            <a:ext cx="2314352" cy="307777"/>
          </a:xfrm>
          <a:prstGeom prst="rect">
            <a:avLst/>
          </a:prstGeom>
          <a:noFill/>
        </p:spPr>
        <p:txBody>
          <a:bodyPr wrap="none" rtlCol="0">
            <a:spAutoFit/>
          </a:bodyPr>
          <a:lstStyle/>
          <a:p>
            <a:r>
              <a:rPr lang="en-US" altLang="zh-CN" sz="1400" u="sng" dirty="0" smtClean="0">
                <a:effectLst>
                  <a:outerShdw blurRad="38100" dist="38100" dir="2700000" algn="tl">
                    <a:srgbClr val="000000">
                      <a:alpha val="43137"/>
                    </a:srgbClr>
                  </a:outerShdw>
                </a:effectLst>
              </a:rPr>
              <a:t>January, 2021, </a:t>
            </a:r>
            <a:r>
              <a:rPr lang="en-US" altLang="zh-CN" sz="1400" u="sng" dirty="0" err="1" smtClean="0">
                <a:effectLst>
                  <a:outerShdw blurRad="38100" dist="38100" dir="2700000" algn="tl">
                    <a:srgbClr val="000000">
                      <a:alpha val="43137"/>
                    </a:srgbClr>
                  </a:outerShdw>
                </a:effectLst>
              </a:rPr>
              <a:t>SuZhou</a:t>
            </a:r>
            <a:r>
              <a:rPr lang="en-US" altLang="zh-CN" sz="1400" u="sng" dirty="0" smtClean="0">
                <a:effectLst>
                  <a:outerShdw blurRad="38100" dist="38100" dir="2700000" algn="tl">
                    <a:srgbClr val="000000">
                      <a:alpha val="43137"/>
                    </a:srgbClr>
                  </a:outerShdw>
                </a:effectLst>
              </a:rPr>
              <a:t>, China</a:t>
            </a:r>
            <a:endParaRPr lang="zh-CN" altLang="en-US" sz="1400" u="sng"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5246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mzXML demo</a:t>
            </a:r>
            <a:endParaRPr lang="zh-CN" altLang="en-US" sz="3600" dirty="0"/>
          </a:p>
        </p:txBody>
      </p:sp>
      <p:pic>
        <p:nvPicPr>
          <p:cNvPr id="4" name="Picture 3"/>
          <p:cNvPicPr>
            <a:picLocks noChangeAspect="1"/>
          </p:cNvPicPr>
          <p:nvPr/>
        </p:nvPicPr>
        <p:blipFill>
          <a:blip r:embed="rId2"/>
          <a:stretch>
            <a:fillRect/>
          </a:stretch>
        </p:blipFill>
        <p:spPr>
          <a:xfrm>
            <a:off x="2915816" y="769268"/>
            <a:ext cx="5688632" cy="4760850"/>
          </a:xfrm>
          <a:prstGeom prst="rect">
            <a:avLst/>
          </a:prstGeom>
        </p:spPr>
      </p:pic>
      <p:sp>
        <p:nvSpPr>
          <p:cNvPr id="6" name="矩形 11"/>
          <p:cNvSpPr/>
          <p:nvPr/>
        </p:nvSpPr>
        <p:spPr>
          <a:xfrm>
            <a:off x="3491880" y="1489348"/>
            <a:ext cx="1800200" cy="1152128"/>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293769" y="1187669"/>
            <a:ext cx="1962717" cy="369332"/>
          </a:xfrm>
          <a:prstGeom prst="rect">
            <a:avLst/>
          </a:prstGeom>
          <a:noFill/>
        </p:spPr>
        <p:txBody>
          <a:bodyPr wrap="none" rtlCol="0">
            <a:spAutoFit/>
          </a:bodyPr>
          <a:lstStyle/>
          <a:p>
            <a:r>
              <a:rPr lang="en-US" dirty="0" smtClean="0"/>
              <a:t>MS scan meta data</a:t>
            </a:r>
            <a:endParaRPr lang="en-US" dirty="0"/>
          </a:p>
        </p:txBody>
      </p:sp>
      <p:cxnSp>
        <p:nvCxnSpPr>
          <p:cNvPr id="8" name="肘形连接符 22"/>
          <p:cNvCxnSpPr>
            <a:stCxn id="6" idx="1"/>
            <a:endCxn id="7" idx="3"/>
          </p:cNvCxnSpPr>
          <p:nvPr/>
        </p:nvCxnSpPr>
        <p:spPr>
          <a:xfrm rot="10800000">
            <a:off x="2256486" y="1372336"/>
            <a:ext cx="1235394" cy="693077"/>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 name="矩形 11"/>
          <p:cNvSpPr/>
          <p:nvPr/>
        </p:nvSpPr>
        <p:spPr>
          <a:xfrm>
            <a:off x="3635896" y="2713484"/>
            <a:ext cx="5040560" cy="244827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p:cNvSpPr txBox="1"/>
          <p:nvPr/>
        </p:nvSpPr>
        <p:spPr>
          <a:xfrm>
            <a:off x="224765" y="2281436"/>
            <a:ext cx="2691051" cy="2862322"/>
          </a:xfrm>
          <a:prstGeom prst="rect">
            <a:avLst/>
          </a:prstGeom>
          <a:noFill/>
        </p:spPr>
        <p:txBody>
          <a:bodyPr wrap="square" rtlCol="0">
            <a:spAutoFit/>
          </a:bodyPr>
          <a:lstStyle/>
          <a:p>
            <a:r>
              <a:rPr lang="en-US" dirty="0" smtClean="0"/>
              <a:t>Steps of decode MS scan raw data</a:t>
            </a:r>
          </a:p>
          <a:p>
            <a:endParaRPr lang="en-US" dirty="0"/>
          </a:p>
          <a:p>
            <a:pPr marL="342900" indent="-342900">
              <a:buAutoNum type="arabicPeriod"/>
            </a:pPr>
            <a:r>
              <a:rPr lang="en-US" dirty="0" smtClean="0"/>
              <a:t>base64 decode</a:t>
            </a:r>
          </a:p>
          <a:p>
            <a:pPr marL="342900" indent="-342900">
              <a:buAutoNum type="arabicPeriod"/>
            </a:pPr>
            <a:r>
              <a:rPr lang="en-US" dirty="0" smtClean="0"/>
              <a:t>decompress based on the </a:t>
            </a:r>
            <a:r>
              <a:rPr lang="en-US" dirty="0" err="1" smtClean="0"/>
              <a:t>compressionType</a:t>
            </a:r>
            <a:r>
              <a:rPr lang="en-US" dirty="0" smtClean="0"/>
              <a:t> option</a:t>
            </a:r>
          </a:p>
          <a:p>
            <a:pPr marL="342900" indent="-342900">
              <a:buAutoNum type="arabicPeriod"/>
            </a:pPr>
            <a:r>
              <a:rPr lang="en-US" dirty="0" err="1" smtClean="0"/>
              <a:t>BitConvert</a:t>
            </a:r>
            <a:r>
              <a:rPr lang="en-US" dirty="0" smtClean="0"/>
              <a:t> decode to float or double</a:t>
            </a:r>
          </a:p>
          <a:p>
            <a:pPr marL="342900" indent="-342900">
              <a:buAutoNum type="arabicPeriod"/>
            </a:pPr>
            <a:r>
              <a:rPr lang="en-US" dirty="0" smtClean="0"/>
              <a:t>create matrix</a:t>
            </a:r>
            <a:endParaRPr lang="en-US" dirty="0"/>
          </a:p>
        </p:txBody>
      </p:sp>
      <p:cxnSp>
        <p:nvCxnSpPr>
          <p:cNvPr id="15" name="肘形连接符 22"/>
          <p:cNvCxnSpPr>
            <a:stCxn id="13" idx="1"/>
            <a:endCxn id="14" idx="2"/>
          </p:cNvCxnSpPr>
          <p:nvPr/>
        </p:nvCxnSpPr>
        <p:spPr>
          <a:xfrm rot="10800000" flipV="1">
            <a:off x="1570292" y="3937620"/>
            <a:ext cx="2065605" cy="1206138"/>
          </a:xfrm>
          <a:prstGeom prst="bentConnector4">
            <a:avLst>
              <a:gd name="adj1" fmla="val 17430"/>
              <a:gd name="adj2" fmla="val 120445"/>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57229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Raw Decode</a:t>
            </a:r>
            <a:endParaRPr lang="zh-CN" altLang="en-US" sz="36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974204"/>
            <a:ext cx="4374307" cy="4070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104" y="921987"/>
            <a:ext cx="3312368" cy="4018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381100" y="5066446"/>
            <a:ext cx="3803605" cy="461665"/>
          </a:xfrm>
          <a:prstGeom prst="rect">
            <a:avLst/>
          </a:prstGeom>
          <a:noFill/>
        </p:spPr>
        <p:txBody>
          <a:bodyPr wrap="none" rtlCol="0">
            <a:spAutoFit/>
          </a:bodyPr>
          <a:lstStyle/>
          <a:p>
            <a:r>
              <a:rPr lang="en-US" sz="1200" dirty="0" smtClean="0"/>
              <a:t>Demo code of </a:t>
            </a:r>
            <a:r>
              <a:rPr lang="en-US" altLang="zh-CN" sz="1200" dirty="0" smtClean="0"/>
              <a:t>Base64Decoder for decode mass spectrum </a:t>
            </a:r>
          </a:p>
          <a:p>
            <a:r>
              <a:rPr lang="en-US" altLang="zh-CN" sz="1200" dirty="0" smtClean="0"/>
              <a:t>content data in VisualBasic</a:t>
            </a:r>
            <a:r>
              <a:rPr lang="en-US" altLang="zh-CN" sz="1200" dirty="0"/>
              <a:t> </a:t>
            </a:r>
            <a:r>
              <a:rPr lang="en-US" altLang="zh-CN" sz="1200" dirty="0" smtClean="0"/>
              <a:t>language.</a:t>
            </a:r>
            <a:endParaRPr lang="en-US" sz="1200" dirty="0"/>
          </a:p>
        </p:txBody>
      </p:sp>
      <p:sp>
        <p:nvSpPr>
          <p:cNvPr id="12" name="TextBox 11"/>
          <p:cNvSpPr txBox="1"/>
          <p:nvPr/>
        </p:nvSpPr>
        <p:spPr>
          <a:xfrm>
            <a:off x="4932040" y="4963474"/>
            <a:ext cx="3749360" cy="646331"/>
          </a:xfrm>
          <a:prstGeom prst="rect">
            <a:avLst/>
          </a:prstGeom>
          <a:noFill/>
        </p:spPr>
        <p:txBody>
          <a:bodyPr wrap="none" rtlCol="0">
            <a:spAutoFit/>
          </a:bodyPr>
          <a:lstStyle/>
          <a:p>
            <a:r>
              <a:rPr lang="en-US" sz="1200" dirty="0" smtClean="0"/>
              <a:t>Demo code of </a:t>
            </a:r>
            <a:r>
              <a:rPr lang="en-US" altLang="zh-CN" sz="1200" dirty="0" smtClean="0"/>
              <a:t>decode mass spectrum content data in R# </a:t>
            </a:r>
          </a:p>
          <a:p>
            <a:r>
              <a:rPr lang="en-US" altLang="zh-CN" sz="1200" dirty="0" smtClean="0"/>
              <a:t>programming language by using the “buffer” package </a:t>
            </a:r>
          </a:p>
          <a:p>
            <a:r>
              <a:rPr lang="en-US" altLang="zh-CN" sz="1200" dirty="0" smtClean="0"/>
              <a:t>module.</a:t>
            </a:r>
            <a:endParaRPr lang="en-US" sz="1200" dirty="0"/>
          </a:p>
        </p:txBody>
      </p:sp>
      <p:sp>
        <p:nvSpPr>
          <p:cNvPr id="16" name="矩形 11"/>
          <p:cNvSpPr/>
          <p:nvPr/>
        </p:nvSpPr>
        <p:spPr>
          <a:xfrm>
            <a:off x="2946941" y="2857500"/>
            <a:ext cx="2633171" cy="1673925"/>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US" altLang="zh-CN" sz="1600" dirty="0" smtClean="0">
                <a:solidFill>
                  <a:schemeClr val="tx1"/>
                </a:solidFill>
              </a:rPr>
              <a:t>base64 decode</a:t>
            </a:r>
          </a:p>
          <a:p>
            <a:pPr marL="342900" indent="-342900">
              <a:buAutoNum type="arabicPeriod"/>
            </a:pPr>
            <a:r>
              <a:rPr lang="en-US" altLang="zh-CN" sz="1600" dirty="0" err="1" smtClean="0">
                <a:solidFill>
                  <a:schemeClr val="tx1"/>
                </a:solidFill>
              </a:rPr>
              <a:t>zlib</a:t>
            </a:r>
            <a:r>
              <a:rPr lang="en-US" altLang="zh-CN" sz="1600" dirty="0" smtClean="0">
                <a:solidFill>
                  <a:schemeClr val="tx1"/>
                </a:solidFill>
              </a:rPr>
              <a:t>/</a:t>
            </a:r>
            <a:r>
              <a:rPr lang="en-US" altLang="zh-CN" sz="1600" dirty="0" err="1" smtClean="0">
                <a:solidFill>
                  <a:schemeClr val="tx1"/>
                </a:solidFill>
              </a:rPr>
              <a:t>gzip</a:t>
            </a:r>
            <a:r>
              <a:rPr lang="en-US" altLang="zh-CN" sz="1600" dirty="0" smtClean="0">
                <a:solidFill>
                  <a:schemeClr val="tx1"/>
                </a:solidFill>
              </a:rPr>
              <a:t> decompression</a:t>
            </a:r>
          </a:p>
          <a:p>
            <a:pPr marL="342900" indent="-342900">
              <a:buAutoNum type="arabicPeriod"/>
            </a:pPr>
            <a:r>
              <a:rPr lang="en-US" altLang="zh-CN" sz="1600" dirty="0" smtClean="0">
                <a:solidFill>
                  <a:schemeClr val="tx1"/>
                </a:solidFill>
              </a:rPr>
              <a:t>convert to </a:t>
            </a:r>
            <a:r>
              <a:rPr lang="en-US" altLang="zh-CN" sz="1600" dirty="0">
                <a:solidFill>
                  <a:schemeClr val="tx1"/>
                </a:solidFill>
              </a:rPr>
              <a:t>n</a:t>
            </a:r>
            <a:r>
              <a:rPr lang="en-US" altLang="zh-CN" sz="1600" dirty="0" smtClean="0">
                <a:solidFill>
                  <a:schemeClr val="tx1"/>
                </a:solidFill>
              </a:rPr>
              <a:t>etwork </a:t>
            </a:r>
            <a:r>
              <a:rPr lang="en-US" altLang="zh-CN" sz="1600" dirty="0" err="1" smtClean="0">
                <a:solidFill>
                  <a:schemeClr val="tx1"/>
                </a:solidFill>
              </a:rPr>
              <a:t>byteorder</a:t>
            </a:r>
            <a:endParaRPr lang="en-US" altLang="zh-CN" sz="1600" dirty="0" smtClean="0">
              <a:solidFill>
                <a:schemeClr val="tx1"/>
              </a:solidFill>
            </a:endParaRPr>
          </a:p>
          <a:p>
            <a:pPr marL="342900" indent="-342900">
              <a:buAutoNum type="arabicPeriod"/>
            </a:pPr>
            <a:r>
              <a:rPr lang="en-US" altLang="zh-CN" sz="1600" dirty="0" smtClean="0">
                <a:solidFill>
                  <a:schemeClr val="tx1"/>
                </a:solidFill>
              </a:rPr>
              <a:t>bit convert to floats </a:t>
            </a:r>
            <a:endParaRPr lang="zh-CN" altLang="en-US" sz="1600" dirty="0">
              <a:solidFill>
                <a:schemeClr val="tx1"/>
              </a:solidFill>
            </a:endParaRPr>
          </a:p>
        </p:txBody>
      </p:sp>
    </p:spTree>
    <p:extLst>
      <p:ext uri="{BB962C8B-B14F-4D97-AF65-F5344CB8AC3E}">
        <p14:creationId xmlns:p14="http://schemas.microsoft.com/office/powerpoint/2010/main" val="6901496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a:xfrm>
            <a:off x="1043608" y="121196"/>
            <a:ext cx="5400600"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BioNovoGene</a:t>
            </a:r>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a:t>
            </a:r>
            <a:r>
              <a:rPr lang="en-US" altLang="zh-CN" sz="3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mzPack</a:t>
            </a:r>
            <a:endParaRPr lang="zh-CN" altLang="en-US" sz="3600" dirty="0"/>
          </a:p>
        </p:txBody>
      </p:sp>
    </p:spTree>
    <p:extLst>
      <p:ext uri="{BB962C8B-B14F-4D97-AF65-F5344CB8AC3E}">
        <p14:creationId xmlns:p14="http://schemas.microsoft.com/office/powerpoint/2010/main" val="1036689297"/>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79612" y="337220"/>
            <a:ext cx="6984776" cy="1368152"/>
          </a:xfrm>
        </p:spPr>
        <p:txBody>
          <a:bodyPr>
            <a:noAutofit/>
          </a:bodyPr>
          <a:lstStyle/>
          <a:p>
            <a:r>
              <a:rPr lang="en-US" altLang="zh-CN"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View Untargeted Data</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2771800" y="1561356"/>
            <a:ext cx="4379469" cy="2246769"/>
          </a:xfrm>
          <a:prstGeom prst="rect">
            <a:avLst/>
          </a:prstGeom>
          <a:noFill/>
        </p:spPr>
        <p:txBody>
          <a:bodyPr wrap="none" rtlCol="0">
            <a:spAutoFit/>
          </a:bodyPr>
          <a:lstStyle/>
          <a:p>
            <a:pPr marL="285750" indent="-285750">
              <a:buFont typeface="Wingdings" panose="05000000000000000000" pitchFamily="2" charset="2"/>
              <a:buChar char="ü"/>
            </a:pPr>
            <a:r>
              <a:rPr lang="en-US" sz="2800" dirty="0" smtClean="0">
                <a:solidFill>
                  <a:schemeClr val="tx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TIC, BPC, EIC</a:t>
            </a:r>
          </a:p>
          <a:p>
            <a:pPr marL="285750" indent="-285750">
              <a:buFont typeface="Wingdings" panose="05000000000000000000" pitchFamily="2" charset="2"/>
              <a:buChar char="ü"/>
            </a:pPr>
            <a:r>
              <a:rPr lang="en-US" sz="2800" dirty="0" smtClean="0">
                <a:solidFill>
                  <a:schemeClr val="tx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Raw Scatter 2D</a:t>
            </a:r>
          </a:p>
          <a:p>
            <a:pPr marL="285750" indent="-285750">
              <a:buFont typeface="Wingdings" panose="05000000000000000000" pitchFamily="2" charset="2"/>
              <a:buChar char="ü"/>
            </a:pPr>
            <a:r>
              <a:rPr lang="en-US" sz="2800" dirty="0" smtClean="0">
                <a:solidFill>
                  <a:schemeClr val="tx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XIC Peaks / Contour Plot</a:t>
            </a:r>
          </a:p>
          <a:p>
            <a:pPr marL="285750" indent="-285750">
              <a:buFont typeface="Wingdings" panose="05000000000000000000" pitchFamily="2" charset="2"/>
              <a:buChar char="ü"/>
            </a:pPr>
            <a:r>
              <a:rPr lang="en-US" sz="2800" dirty="0" smtClean="0">
                <a:solidFill>
                  <a:schemeClr val="tx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PDA</a:t>
            </a:r>
          </a:p>
          <a:p>
            <a:pPr marL="285750" indent="-285750">
              <a:buFont typeface="Wingdings" panose="05000000000000000000" pitchFamily="2" charset="2"/>
              <a:buChar char="ü"/>
            </a:pPr>
            <a:r>
              <a:rPr lang="en-US" sz="2800" dirty="0" smtClean="0">
                <a:solidFill>
                  <a:schemeClr val="tx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UV Scan</a:t>
            </a:r>
            <a:endParaRPr lang="en-US" sz="2800" dirty="0">
              <a:solidFill>
                <a:schemeClr val="tx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294313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Introduction</a:t>
            </a:r>
            <a:endParaRPr lang="zh-CN" altLang="en-US" sz="3600" dirty="0"/>
          </a:p>
        </p:txBody>
      </p:sp>
      <p:sp>
        <p:nvSpPr>
          <p:cNvPr id="5" name="内容占位符 4"/>
          <p:cNvSpPr>
            <a:spLocks noGrp="1"/>
          </p:cNvSpPr>
          <p:nvPr>
            <p:ph idx="4294967295"/>
          </p:nvPr>
        </p:nvSpPr>
        <p:spPr>
          <a:xfrm>
            <a:off x="457200" y="971550"/>
            <a:ext cx="8229600" cy="4190206"/>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Mzkit supports for view data content in common used open source mzXML and mzML file. </a:t>
            </a:r>
          </a:p>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Although the raw data file is in various format, but the mass spectrum data in both of them can be unify into the identical data model for downstream visualization or data analysis in Mzkit.</a:t>
            </a: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35696" y="2592883"/>
            <a:ext cx="5779434" cy="2952328"/>
          </a:xfrm>
          <a:prstGeom prst="rect">
            <a:avLst/>
          </a:prstGeom>
        </p:spPr>
      </p:pic>
    </p:spTree>
    <p:extLst>
      <p:ext uri="{BB962C8B-B14F-4D97-AF65-F5344CB8AC3E}">
        <p14:creationId xmlns:p14="http://schemas.microsoft.com/office/powerpoint/2010/main" val="306423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48" y="4297660"/>
            <a:ext cx="4155866" cy="8901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2"/>
          <p:cNvSpPr txBox="1">
            <a:spLocks/>
          </p:cNvSpPr>
          <p:nvPr/>
        </p:nvSpPr>
        <p:spPr>
          <a:xfrm>
            <a:off x="1043608" y="121196"/>
            <a:ext cx="5400600"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Imports Raw Data </a:t>
            </a:r>
            <a:endParaRPr lang="zh-CN" altLang="en-US" sz="3600" dirty="0"/>
          </a:p>
        </p:txBody>
      </p:sp>
      <p:sp>
        <p:nvSpPr>
          <p:cNvPr id="3" name="内容占位符 4"/>
          <p:cNvSpPr txBox="1">
            <a:spLocks/>
          </p:cNvSpPr>
          <p:nvPr/>
        </p:nvSpPr>
        <p:spPr>
          <a:xfrm>
            <a:off x="251520" y="983032"/>
            <a:ext cx="2736304" cy="403470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Due to the reason of the data size of untargeted metabolomics raw data file is very large, and reading the raw data in text file is usually slowly. So you should always imports the raw data file into Mzkit at first and then you can view the raw data content in Mzkit.</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2911" y="1007755"/>
            <a:ext cx="3308150" cy="29787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1"/>
          <p:cNvSpPr/>
          <p:nvPr/>
        </p:nvSpPr>
        <p:spPr>
          <a:xfrm>
            <a:off x="5724128" y="1638341"/>
            <a:ext cx="360040" cy="57574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1"/>
          <p:cNvSpPr/>
          <p:nvPr/>
        </p:nvSpPr>
        <p:spPr>
          <a:xfrm>
            <a:off x="5652121" y="2725387"/>
            <a:ext cx="2376263" cy="64807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3214192" y="1112143"/>
            <a:ext cx="1800200" cy="1384995"/>
          </a:xfrm>
          <a:prstGeom prst="rect">
            <a:avLst/>
          </a:prstGeom>
          <a:noFill/>
        </p:spPr>
        <p:txBody>
          <a:bodyPr wrap="square" rtlCol="0">
            <a:spAutoFit/>
          </a:bodyPr>
          <a:lstStyle/>
          <a:p>
            <a:r>
              <a:rPr lang="en-US" altLang="zh-CN" u="sng" dirty="0" smtClean="0"/>
              <a:t>Open Single File</a:t>
            </a:r>
          </a:p>
          <a:p>
            <a:endParaRPr lang="en-US" altLang="zh-CN" u="sng" dirty="0"/>
          </a:p>
          <a:p>
            <a:r>
              <a:rPr lang="en-US" altLang="zh-CN" sz="1200" dirty="0" smtClean="0"/>
              <a:t>The file open button accepts many file formats, but only supports one file in one click</a:t>
            </a:r>
            <a:endParaRPr lang="zh-CN" altLang="en-US" sz="1200" dirty="0"/>
          </a:p>
        </p:txBody>
      </p:sp>
      <p:cxnSp>
        <p:nvCxnSpPr>
          <p:cNvPr id="8" name="肘形连接符 22"/>
          <p:cNvCxnSpPr>
            <a:stCxn id="5" idx="1"/>
            <a:endCxn id="4" idx="2"/>
          </p:cNvCxnSpPr>
          <p:nvPr/>
        </p:nvCxnSpPr>
        <p:spPr>
          <a:xfrm rot="10800000" flipV="1">
            <a:off x="4114292" y="1926212"/>
            <a:ext cx="1609836" cy="570926"/>
          </a:xfrm>
          <a:prstGeom prst="bentConnector4">
            <a:avLst>
              <a:gd name="adj1" fmla="val 22044"/>
              <a:gd name="adj2" fmla="val 14004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09353" y="3049423"/>
            <a:ext cx="2304256" cy="1200329"/>
          </a:xfrm>
          <a:prstGeom prst="rect">
            <a:avLst/>
          </a:prstGeom>
          <a:noFill/>
        </p:spPr>
        <p:txBody>
          <a:bodyPr wrap="square" rtlCol="0">
            <a:spAutoFit/>
          </a:bodyPr>
          <a:lstStyle/>
          <a:p>
            <a:r>
              <a:rPr lang="en-US" altLang="zh-CN" u="sng" dirty="0" smtClean="0"/>
              <a:t>Imports Multiple Files</a:t>
            </a:r>
          </a:p>
          <a:p>
            <a:endParaRPr lang="en-US" altLang="zh-CN" u="sng" dirty="0"/>
          </a:p>
          <a:p>
            <a:r>
              <a:rPr lang="en-US" altLang="zh-CN" sz="1200" dirty="0" smtClean="0"/>
              <a:t>Use the context menu on the file explorer for imports a set of raw data files in batch</a:t>
            </a:r>
            <a:endParaRPr lang="zh-CN" altLang="en-US" sz="1200" dirty="0"/>
          </a:p>
        </p:txBody>
      </p:sp>
      <p:cxnSp>
        <p:nvCxnSpPr>
          <p:cNvPr id="12" name="肘形连接符 22"/>
          <p:cNvCxnSpPr>
            <a:stCxn id="6" idx="1"/>
            <a:endCxn id="11" idx="3"/>
          </p:cNvCxnSpPr>
          <p:nvPr/>
        </p:nvCxnSpPr>
        <p:spPr>
          <a:xfrm rot="10800000" flipV="1">
            <a:off x="5113609" y="3049422"/>
            <a:ext cx="538512" cy="600165"/>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19888" y="5161756"/>
            <a:ext cx="3241593" cy="430887"/>
          </a:xfrm>
          <a:prstGeom prst="rect">
            <a:avLst/>
          </a:prstGeom>
          <a:noFill/>
        </p:spPr>
        <p:txBody>
          <a:bodyPr wrap="none" rtlCol="0">
            <a:spAutoFit/>
          </a:bodyPr>
          <a:lstStyle/>
          <a:p>
            <a:r>
              <a:rPr lang="en-US" altLang="zh-CN" sz="1100" dirty="0" smtClean="0"/>
              <a:t>A progress bar dialog </a:t>
            </a:r>
            <a:r>
              <a:rPr lang="en-US" altLang="zh-CN" sz="1100" dirty="0"/>
              <a:t>will </a:t>
            </a:r>
            <a:r>
              <a:rPr lang="en-US" altLang="zh-CN" sz="1100" dirty="0" smtClean="0"/>
              <a:t>appear if this is the first file </a:t>
            </a:r>
          </a:p>
          <a:p>
            <a:r>
              <a:rPr lang="en-US" altLang="zh-CN" sz="1100" dirty="0" smtClean="0"/>
              <a:t>that imports into </a:t>
            </a:r>
            <a:r>
              <a:rPr lang="en-US" altLang="zh-CN" sz="1100" dirty="0" err="1" smtClean="0"/>
              <a:t>mzkit</a:t>
            </a:r>
            <a:endParaRPr lang="zh-CN" altLang="en-US" sz="1100" dirty="0"/>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4958" y="4213920"/>
            <a:ext cx="4762674" cy="912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TextBox 24"/>
          <p:cNvSpPr txBox="1"/>
          <p:nvPr/>
        </p:nvSpPr>
        <p:spPr>
          <a:xfrm>
            <a:off x="4148547" y="5126396"/>
            <a:ext cx="4591321" cy="430887"/>
          </a:xfrm>
          <a:prstGeom prst="rect">
            <a:avLst/>
          </a:prstGeom>
          <a:noFill/>
        </p:spPr>
        <p:txBody>
          <a:bodyPr wrap="none" rtlCol="0">
            <a:spAutoFit/>
          </a:bodyPr>
          <a:lstStyle/>
          <a:p>
            <a:r>
              <a:rPr lang="en-US" altLang="zh-CN" sz="1100" dirty="0" smtClean="0"/>
              <a:t>The imports progress will be running in background is the first file have been </a:t>
            </a:r>
          </a:p>
          <a:p>
            <a:r>
              <a:rPr lang="en-US" altLang="zh-CN" sz="1100" dirty="0" smtClean="0"/>
              <a:t>imported into </a:t>
            </a:r>
            <a:r>
              <a:rPr lang="en-US" altLang="zh-CN" sz="1100" dirty="0" err="1" smtClean="0"/>
              <a:t>mzkit</a:t>
            </a:r>
            <a:r>
              <a:rPr lang="en-US" altLang="zh-CN" sz="1100" dirty="0" smtClean="0"/>
              <a:t>. You can view the progress in task list tab.</a:t>
            </a:r>
            <a:endParaRPr lang="zh-CN" altLang="en-US" sz="1100" dirty="0"/>
          </a:p>
        </p:txBody>
      </p:sp>
    </p:spTree>
    <p:extLst>
      <p:ext uri="{BB962C8B-B14F-4D97-AF65-F5344CB8AC3E}">
        <p14:creationId xmlns:p14="http://schemas.microsoft.com/office/powerpoint/2010/main" val="38807112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2098" y="985293"/>
            <a:ext cx="5798999" cy="4104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400600" cy="648071"/>
          </a:xfrm>
        </p:spPr>
        <p:txBody>
          <a:bodyPr>
            <a:normAutofit fontScale="90000"/>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2D Scatter Snapshot</a:t>
            </a:r>
            <a:endParaRPr lang="zh-CN" altLang="en-US" sz="3600" dirty="0"/>
          </a:p>
        </p:txBody>
      </p:sp>
      <p:sp>
        <p:nvSpPr>
          <p:cNvPr id="5" name="内容占位符 4"/>
          <p:cNvSpPr>
            <a:spLocks noGrp="1"/>
          </p:cNvSpPr>
          <p:nvPr>
            <p:ph idx="4294967295"/>
          </p:nvPr>
        </p:nvSpPr>
        <p:spPr>
          <a:xfrm>
            <a:off x="107504" y="944132"/>
            <a:ext cx="3312368" cy="4536504"/>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The 2D scatter snapshot of a raw data file is consist with m/z and </a:t>
            </a:r>
            <a:r>
              <a:rPr lang="en-US" altLang="zh-CN" sz="20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rt</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 these two dimension data plot. And the scatter color is mapping to the ms1 ion intensity. Just click on the file node on the file explorer then you will see the 2D scatter snapshot of your raw data file.</a:t>
            </a:r>
          </a:p>
        </p:txBody>
      </p:sp>
      <p:sp>
        <p:nvSpPr>
          <p:cNvPr id="6" name="矩形 1"/>
          <p:cNvSpPr/>
          <p:nvPr/>
        </p:nvSpPr>
        <p:spPr>
          <a:xfrm>
            <a:off x="3563889" y="1875144"/>
            <a:ext cx="1440160" cy="910348"/>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1691680" y="4729708"/>
            <a:ext cx="2160239" cy="830997"/>
          </a:xfrm>
          <a:prstGeom prst="rect">
            <a:avLst/>
          </a:prstGeom>
          <a:noFill/>
        </p:spPr>
        <p:txBody>
          <a:bodyPr wrap="square" rtlCol="0">
            <a:spAutoFit/>
          </a:bodyPr>
          <a:lstStyle/>
          <a:p>
            <a:r>
              <a:rPr lang="en-US" altLang="zh-CN" sz="1600" u="sng" dirty="0" smtClean="0"/>
              <a:t>Select File Node</a:t>
            </a:r>
          </a:p>
          <a:p>
            <a:endParaRPr lang="en-US" altLang="zh-CN" sz="800" u="sng" dirty="0"/>
          </a:p>
          <a:p>
            <a:r>
              <a:rPr lang="en-US" altLang="zh-CN" sz="1200" dirty="0" smtClean="0"/>
              <a:t>Just click on the file node to view its 2D scatter snapshot</a:t>
            </a:r>
            <a:endParaRPr lang="zh-CN" altLang="en-US" sz="1200" dirty="0"/>
          </a:p>
        </p:txBody>
      </p:sp>
      <p:cxnSp>
        <p:nvCxnSpPr>
          <p:cNvPr id="8" name="肘形连接符 22"/>
          <p:cNvCxnSpPr>
            <a:stCxn id="6" idx="1"/>
            <a:endCxn id="7" idx="3"/>
          </p:cNvCxnSpPr>
          <p:nvPr/>
        </p:nvCxnSpPr>
        <p:spPr>
          <a:xfrm rot="10800000" flipH="1" flipV="1">
            <a:off x="3563889" y="2330317"/>
            <a:ext cx="288030" cy="2814889"/>
          </a:xfrm>
          <a:prstGeom prst="bentConnector5">
            <a:avLst>
              <a:gd name="adj1" fmla="val -79367"/>
              <a:gd name="adj2" fmla="val 50705"/>
              <a:gd name="adj3" fmla="val 179367"/>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6966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195"/>
                                        </p:tgtEl>
                                        <p:attrNameLst>
                                          <p:attrName>style.visibility</p:attrName>
                                        </p:attrNameLst>
                                      </p:cBhvr>
                                      <p:to>
                                        <p:strVal val="visible"/>
                                      </p:to>
                                    </p:set>
                                    <p:animEffect transition="in" filter="randombar(horizontal)">
                                      <p:cBhvr>
                                        <p:cTn id="7" dur="500"/>
                                        <p:tgtEl>
                                          <p:spTgt spid="819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 calcmode="lin" valueType="num">
                                      <p:cBhvr additive="base">
                                        <p:cTn id="2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9296" y="985293"/>
            <a:ext cx="5884704" cy="3888432"/>
          </a:xfrm>
          <a:prstGeom prst="rect">
            <a:avLst/>
          </a:prstGeom>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Contour Snapshot</a:t>
            </a:r>
            <a:endParaRPr lang="zh-CN" altLang="en-US" sz="3600" dirty="0"/>
          </a:p>
        </p:txBody>
      </p:sp>
      <p:sp>
        <p:nvSpPr>
          <p:cNvPr id="5" name="内容占位符 4"/>
          <p:cNvSpPr>
            <a:spLocks noGrp="1"/>
          </p:cNvSpPr>
          <p:nvPr>
            <p:ph idx="4294967295"/>
          </p:nvPr>
        </p:nvSpPr>
        <p:spPr>
          <a:xfrm>
            <a:off x="107504" y="944132"/>
            <a:ext cx="3312368" cy="4536504"/>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The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c</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ontour snapshot of a raw data file is consist with m/z and </a:t>
            </a:r>
            <a:r>
              <a:rPr lang="en-US" altLang="zh-CN" sz="20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rt</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 these two dimension data as 2D point. And the contour level is mapping to the ms1 ion intensity. Just click on the file node on the file explorer then you will see the contour scatter snapshot of your raw data file.</a:t>
            </a:r>
          </a:p>
        </p:txBody>
      </p:sp>
      <p:sp>
        <p:nvSpPr>
          <p:cNvPr id="6" name="矩形 1"/>
          <p:cNvSpPr/>
          <p:nvPr/>
        </p:nvSpPr>
        <p:spPr>
          <a:xfrm>
            <a:off x="3491880" y="1849388"/>
            <a:ext cx="1872207" cy="76633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467544" y="4729708"/>
            <a:ext cx="3600400" cy="830997"/>
          </a:xfrm>
          <a:prstGeom prst="rect">
            <a:avLst/>
          </a:prstGeom>
          <a:noFill/>
        </p:spPr>
        <p:txBody>
          <a:bodyPr wrap="square" rtlCol="0">
            <a:spAutoFit/>
          </a:bodyPr>
          <a:lstStyle/>
          <a:p>
            <a:r>
              <a:rPr lang="en-US" altLang="zh-CN" sz="1600" u="sng" dirty="0" smtClean="0"/>
              <a:t>Select File Node</a:t>
            </a:r>
          </a:p>
          <a:p>
            <a:endParaRPr lang="en-US" altLang="zh-CN" sz="800" u="sng" dirty="0"/>
          </a:p>
          <a:p>
            <a:r>
              <a:rPr lang="en-US" altLang="zh-CN" sz="1200" dirty="0"/>
              <a:t>Just click on the file node, then select the </a:t>
            </a:r>
            <a:r>
              <a:rPr lang="en-US" altLang="zh-CN" sz="1200" dirty="0" smtClean="0"/>
              <a:t>contour plot </a:t>
            </a:r>
            <a:r>
              <a:rPr lang="en-US" altLang="zh-CN" sz="1200" dirty="0"/>
              <a:t>on context menu to view its 2D </a:t>
            </a:r>
            <a:r>
              <a:rPr lang="en-US" altLang="zh-CN" sz="1200" dirty="0" smtClean="0"/>
              <a:t>contour </a:t>
            </a:r>
            <a:r>
              <a:rPr lang="en-US" altLang="zh-CN" sz="1200" dirty="0"/>
              <a:t>snapshot</a:t>
            </a:r>
            <a:endParaRPr lang="zh-CN" altLang="en-US" sz="1200" dirty="0"/>
          </a:p>
        </p:txBody>
      </p:sp>
      <p:cxnSp>
        <p:nvCxnSpPr>
          <p:cNvPr id="8" name="肘形连接符 22"/>
          <p:cNvCxnSpPr>
            <a:stCxn id="6" idx="1"/>
            <a:endCxn id="7" idx="3"/>
          </p:cNvCxnSpPr>
          <p:nvPr/>
        </p:nvCxnSpPr>
        <p:spPr>
          <a:xfrm rot="10800000" flipH="1" flipV="1">
            <a:off x="3491880" y="2232553"/>
            <a:ext cx="576064" cy="2912653"/>
          </a:xfrm>
          <a:prstGeom prst="bentConnector5">
            <a:avLst>
              <a:gd name="adj1" fmla="val -39683"/>
              <a:gd name="adj2" fmla="val 49445"/>
              <a:gd name="adj3" fmla="val 139683"/>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05565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 calcmode="lin" valueType="num">
                                      <p:cBhvr additive="base">
                                        <p:cTn id="2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1309" y="1057300"/>
            <a:ext cx="5852691" cy="3888432"/>
          </a:xfrm>
          <a:prstGeom prst="rect">
            <a:avLst/>
          </a:prstGeom>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3D XIC Snapshot</a:t>
            </a:r>
            <a:endParaRPr lang="zh-CN" altLang="en-US" sz="3600" dirty="0"/>
          </a:p>
        </p:txBody>
      </p:sp>
      <p:sp>
        <p:nvSpPr>
          <p:cNvPr id="5" name="内容占位符 4"/>
          <p:cNvSpPr>
            <a:spLocks noGrp="1"/>
          </p:cNvSpPr>
          <p:nvPr>
            <p:ph idx="4294967295"/>
          </p:nvPr>
        </p:nvSpPr>
        <p:spPr>
          <a:xfrm>
            <a:off x="107504" y="944132"/>
            <a:ext cx="3312368" cy="4536504"/>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The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3</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D XIC snapshot of a raw data file is consist with m/z and </a:t>
            </a:r>
            <a:r>
              <a:rPr lang="en-US" altLang="zh-CN" sz="20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rt</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 these two dimension data plot. And the intensity value is mapping to the height of the ions XIC peak. Just click on the file node on the file explorer then you will see the 3D XIC snapshot of your raw data file.</a:t>
            </a:r>
          </a:p>
        </p:txBody>
      </p:sp>
      <p:sp>
        <p:nvSpPr>
          <p:cNvPr id="6" name="矩形 1"/>
          <p:cNvSpPr/>
          <p:nvPr/>
        </p:nvSpPr>
        <p:spPr>
          <a:xfrm>
            <a:off x="3563888" y="1875144"/>
            <a:ext cx="2016224" cy="76633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323528" y="4729708"/>
            <a:ext cx="3528391" cy="830997"/>
          </a:xfrm>
          <a:prstGeom prst="rect">
            <a:avLst/>
          </a:prstGeom>
          <a:noFill/>
        </p:spPr>
        <p:txBody>
          <a:bodyPr wrap="square" rtlCol="0">
            <a:spAutoFit/>
          </a:bodyPr>
          <a:lstStyle/>
          <a:p>
            <a:r>
              <a:rPr lang="en-US" altLang="zh-CN" sz="1600" u="sng" dirty="0" smtClean="0"/>
              <a:t>Select File Node</a:t>
            </a:r>
          </a:p>
          <a:p>
            <a:endParaRPr lang="en-US" altLang="zh-CN" sz="800" u="sng" dirty="0"/>
          </a:p>
          <a:p>
            <a:r>
              <a:rPr lang="en-US" altLang="zh-CN" sz="1200" dirty="0" smtClean="0"/>
              <a:t>Just click on the file node, then select the XIC peaks on context menu to view its 2D scatter snapshot</a:t>
            </a:r>
            <a:endParaRPr lang="zh-CN" altLang="en-US" sz="1200" dirty="0"/>
          </a:p>
        </p:txBody>
      </p:sp>
      <p:cxnSp>
        <p:nvCxnSpPr>
          <p:cNvPr id="8" name="肘形连接符 22"/>
          <p:cNvCxnSpPr>
            <a:stCxn id="6" idx="1"/>
            <a:endCxn id="7" idx="3"/>
          </p:cNvCxnSpPr>
          <p:nvPr/>
        </p:nvCxnSpPr>
        <p:spPr>
          <a:xfrm rot="10800000" flipH="1" flipV="1">
            <a:off x="3563889" y="2330317"/>
            <a:ext cx="288030" cy="2814889"/>
          </a:xfrm>
          <a:prstGeom prst="bentConnector5">
            <a:avLst>
              <a:gd name="adj1" fmla="val -79367"/>
              <a:gd name="adj2" fmla="val 50705"/>
              <a:gd name="adj3" fmla="val 179367"/>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7121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 calcmode="lin" valueType="num">
                                      <p:cBhvr additive="base">
                                        <p:cTn id="2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7835" y="1019823"/>
            <a:ext cx="5814974" cy="41074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TIC/BPC</a:t>
            </a:r>
            <a:endParaRPr lang="zh-CN" altLang="en-US" sz="3600" dirty="0"/>
          </a:p>
        </p:txBody>
      </p:sp>
      <p:sp>
        <p:nvSpPr>
          <p:cNvPr id="5" name="内容占位符 4"/>
          <p:cNvSpPr>
            <a:spLocks noGrp="1"/>
          </p:cNvSpPr>
          <p:nvPr>
            <p:ph idx="4294967295"/>
          </p:nvPr>
        </p:nvSpPr>
        <p:spPr>
          <a:xfrm>
            <a:off x="35496" y="899116"/>
            <a:ext cx="3312368" cy="4536504"/>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Both the TIC and BPC plot is a kind of time-signal plot but with different meanings.</a:t>
            </a:r>
          </a:p>
          <a:p>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TIC is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the chromatography plot of total ions.</a:t>
            </a:r>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BPC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is the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Chromatography plot of the max intensity ion.</a:t>
            </a:r>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6" name="矩形 1"/>
          <p:cNvSpPr/>
          <p:nvPr/>
        </p:nvSpPr>
        <p:spPr>
          <a:xfrm>
            <a:off x="3563888" y="1875144"/>
            <a:ext cx="2880319" cy="1198380"/>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615926" y="4729708"/>
            <a:ext cx="2952328" cy="892552"/>
          </a:xfrm>
          <a:prstGeom prst="rect">
            <a:avLst/>
          </a:prstGeom>
          <a:noFill/>
        </p:spPr>
        <p:txBody>
          <a:bodyPr wrap="square" rtlCol="0">
            <a:spAutoFit/>
          </a:bodyPr>
          <a:lstStyle/>
          <a:p>
            <a:r>
              <a:rPr lang="en-US" altLang="zh-CN" sz="1600" u="sng" dirty="0"/>
              <a:t>View </a:t>
            </a:r>
            <a:r>
              <a:rPr lang="en-US" altLang="zh-CN" sz="1600" u="sng" dirty="0" smtClean="0"/>
              <a:t>Chromatography</a:t>
            </a:r>
            <a:endParaRPr lang="en-US" altLang="zh-CN" sz="800" u="sng" dirty="0" smtClean="0"/>
          </a:p>
          <a:p>
            <a:r>
              <a:rPr lang="en-US" altLang="zh-CN" sz="1200" dirty="0" smtClean="0"/>
              <a:t>View TIC/BPC from the </a:t>
            </a:r>
            <a:r>
              <a:rPr lang="en-US" altLang="zh-CN" sz="1200" dirty="0" err="1" smtClean="0"/>
              <a:t>contex</a:t>
            </a:r>
            <a:r>
              <a:rPr lang="en-US" altLang="zh-CN" sz="1200" dirty="0" smtClean="0"/>
              <a:t> menu of the file explorer. If multiple file was selected, then TIC/BPC overlaps will be display</a:t>
            </a:r>
            <a:endParaRPr lang="zh-CN" altLang="en-US" sz="1200" dirty="0"/>
          </a:p>
        </p:txBody>
      </p:sp>
      <p:cxnSp>
        <p:nvCxnSpPr>
          <p:cNvPr id="8" name="肘形连接符 22"/>
          <p:cNvCxnSpPr>
            <a:stCxn id="6" idx="1"/>
            <a:endCxn id="7" idx="3"/>
          </p:cNvCxnSpPr>
          <p:nvPr/>
        </p:nvCxnSpPr>
        <p:spPr>
          <a:xfrm rot="10800000" flipH="1" flipV="1">
            <a:off x="3563888" y="2474334"/>
            <a:ext cx="4366" cy="2701650"/>
          </a:xfrm>
          <a:prstGeom prst="bentConnector5">
            <a:avLst>
              <a:gd name="adj1" fmla="val -5235914"/>
              <a:gd name="adj2" fmla="val 52830"/>
              <a:gd name="adj3" fmla="val 5335914"/>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1603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19"/>
                                        </p:tgtEl>
                                        <p:attrNameLst>
                                          <p:attrName>style.visibility</p:attrName>
                                        </p:attrNameLst>
                                      </p:cBhvr>
                                      <p:to>
                                        <p:strVal val="visible"/>
                                      </p:to>
                                    </p:set>
                                    <p:anim calcmode="lin" valueType="num">
                                      <p:cBhvr additive="base">
                                        <p:cTn id="7" dur="500" fill="hold"/>
                                        <p:tgtEl>
                                          <p:spTgt spid="9219"/>
                                        </p:tgtEl>
                                        <p:attrNameLst>
                                          <p:attrName>ppt_x</p:attrName>
                                        </p:attrNameLst>
                                      </p:cBhvr>
                                      <p:tavLst>
                                        <p:tav tm="0">
                                          <p:val>
                                            <p:strVal val="#ppt_x"/>
                                          </p:val>
                                        </p:tav>
                                        <p:tav tm="100000">
                                          <p:val>
                                            <p:strVal val="#ppt_x"/>
                                          </p:val>
                                        </p:tav>
                                      </p:tavLst>
                                    </p:anim>
                                    <p:anim calcmode="lin" valueType="num">
                                      <p:cBhvr additive="base">
                                        <p:cTn id="8" dur="500" fill="hold"/>
                                        <p:tgtEl>
                                          <p:spTgt spid="92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randombar(horizont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5">
                                            <p:txEl>
                                              <p:pRg st="0" end="0"/>
                                            </p:txEl>
                                          </p:spTgt>
                                        </p:tgtEl>
                                        <p:attrNameLst>
                                          <p:attrName>style.visibility</p:attrName>
                                        </p:attrNameLst>
                                      </p:cBhvr>
                                      <p:to>
                                        <p:strVal val="visible"/>
                                      </p:to>
                                    </p:set>
                                    <p:animEffect transition="in" filter="randombar(horizontal)">
                                      <p:cBhvr>
                                        <p:cTn id="30" dur="500"/>
                                        <p:tgtEl>
                                          <p:spTgt spid="5">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animEffect transition="in" filter="randombar(horizontal)">
                                      <p:cBhvr>
                                        <p:cTn id="35" dur="500"/>
                                        <p:tgtEl>
                                          <p:spTgt spid="5">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5">
                                            <p:txEl>
                                              <p:pRg st="3" end="3"/>
                                            </p:txEl>
                                          </p:spTgt>
                                        </p:tgtEl>
                                        <p:attrNameLst>
                                          <p:attrName>style.visibility</p:attrName>
                                        </p:attrNameLst>
                                      </p:cBhvr>
                                      <p:to>
                                        <p:strVal val="visible"/>
                                      </p:to>
                                    </p:set>
                                    <p:animEffect transition="in" filter="randombar(horizontal)">
                                      <p:cBhvr>
                                        <p:cTn id="4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Introduction</a:t>
            </a:r>
            <a:endParaRPr lang="zh-CN" altLang="en-US" sz="3600" dirty="0"/>
          </a:p>
        </p:txBody>
      </p:sp>
      <p:sp>
        <p:nvSpPr>
          <p:cNvPr id="5" name="内容占位符 4"/>
          <p:cNvSpPr>
            <a:spLocks noGrp="1"/>
          </p:cNvSpPr>
          <p:nvPr>
            <p:ph idx="4294967295"/>
          </p:nvPr>
        </p:nvSpPr>
        <p:spPr>
          <a:xfrm>
            <a:off x="457200" y="971550"/>
            <a:ext cx="8229600" cy="4478238"/>
          </a:xfrm>
        </p:spPr>
        <p:txBody>
          <a:bodyPr>
            <a:normAutofit/>
          </a:bodyPr>
          <a:lstStyle/>
          <a:p>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The main function of Mzkit includes:</a:t>
            </a:r>
          </a:p>
          <a:p>
            <a:endPar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pPr marL="457200" indent="-457200">
              <a:buAutoNum type="arabicPeriod"/>
            </a:pPr>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Raw Data Viewer</a:t>
            </a:r>
          </a:p>
          <a:p>
            <a:pPr marL="457200" indent="-457200">
              <a:buAutoNum type="arabicPeriod"/>
            </a:pPr>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Metabolite Feature Annotation</a:t>
            </a:r>
          </a:p>
          <a:p>
            <a:pPr marL="457200" indent="-457200">
              <a:buAutoNum type="arabicPeriod"/>
            </a:pP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Molecular Networking</a:t>
            </a:r>
          </a:p>
          <a:p>
            <a:pPr marL="457200" indent="-457200">
              <a:buAutoNum type="arabicPeriod"/>
            </a:pP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MS-Imaging</a:t>
            </a:r>
          </a:p>
          <a:p>
            <a:pPr marL="457200" indent="-457200">
              <a:buAutoNum type="arabicPeriod"/>
            </a:pP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Targeted Quantification</a:t>
            </a:r>
          </a:p>
          <a:p>
            <a:pPr marL="457200" indent="-457200">
              <a:buAutoNum type="arabicPeriod"/>
            </a:pPr>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Open Source M/z Raw Data File Format Supports:</a:t>
            </a:r>
          </a:p>
          <a:p>
            <a:pPr marL="0" indent="0">
              <a:buNone/>
            </a:pPr>
            <a:r>
              <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mzML, mzXML, </a:t>
            </a:r>
            <a:r>
              <a:rPr lang="en-US" altLang="zh-CN" sz="2400" dirty="0" err="1"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imzML</a:t>
            </a:r>
            <a:r>
              <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altLang="zh-CN" sz="2400" dirty="0" err="1"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mzPack</a:t>
            </a:r>
            <a:r>
              <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altLang="zh-CN" sz="2400" dirty="0" err="1"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netCDF</a:t>
            </a:r>
            <a:r>
              <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HDF, </a:t>
            </a:r>
            <a:r>
              <a:rPr lang="en-US" altLang="zh-CN" sz="2400" dirty="0" err="1"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Mgf</a:t>
            </a:r>
            <a:endPar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127242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a:t>
            </a:r>
            <a:r>
              <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rPr>
              <a:t>QC </a:t>
            </a:r>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Overlay</a:t>
            </a:r>
            <a:endParaRPr lang="zh-CN" altLang="en-US" sz="3600" dirty="0"/>
          </a:p>
        </p:txBody>
      </p:sp>
      <p:sp>
        <p:nvSpPr>
          <p:cNvPr id="5" name="内容占位符 4"/>
          <p:cNvSpPr>
            <a:spLocks noGrp="1"/>
          </p:cNvSpPr>
          <p:nvPr>
            <p:ph idx="4294967295"/>
          </p:nvPr>
        </p:nvSpPr>
        <p:spPr>
          <a:xfrm>
            <a:off x="143508" y="913284"/>
            <a:ext cx="8856984" cy="4536504"/>
          </a:xfrm>
        </p:spPr>
        <p:txBody>
          <a:bodyPr>
            <a:normAutofit/>
          </a:bodyPr>
          <a:lstStyle/>
          <a:p>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We generally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of the QC files’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TIC/BPC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overlay, as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the QC is theoretically the result of the system error of the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LCMS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experiment. The more consistent the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TIC/BPC overlay,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the better the data quality of the current batch of LCMS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experiments it is</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a:t>
            </a:r>
          </a:p>
          <a:p>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By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looking at the QC overlay, you can get the most intuitive picture of the data quality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from current experiment batch;</a:t>
            </a:r>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By looking at the overlays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between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different batches, we can see how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Severity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the original data is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shifted in RT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between experiments in several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batches intuitively.</a:t>
            </a:r>
          </a:p>
        </p:txBody>
      </p:sp>
    </p:spTree>
    <p:extLst>
      <p:ext uri="{BB962C8B-B14F-4D97-AF65-F5344CB8AC3E}">
        <p14:creationId xmlns:p14="http://schemas.microsoft.com/office/powerpoint/2010/main" val="16562104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697" y="913284"/>
            <a:ext cx="5952431" cy="424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Scan Feature</a:t>
            </a:r>
            <a:endParaRPr lang="zh-CN" altLang="en-US" sz="3600" dirty="0"/>
          </a:p>
        </p:txBody>
      </p:sp>
      <p:sp>
        <p:nvSpPr>
          <p:cNvPr id="5" name="内容占位符 4"/>
          <p:cNvSpPr>
            <a:spLocks noGrp="1"/>
          </p:cNvSpPr>
          <p:nvPr>
            <p:ph idx="4294967295"/>
          </p:nvPr>
        </p:nvSpPr>
        <p:spPr>
          <a:xfrm>
            <a:off x="35496" y="899116"/>
            <a:ext cx="3312368" cy="4536504"/>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The raw data is consists with multiple spectrum scans in MS1 or MS2 levels</a:t>
            </a:r>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The scan in a raw data file is organized in a tree liked data: A parent MS1 scan contains multiple product ion scans.</a:t>
            </a:r>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6" name="矩形 1"/>
          <p:cNvSpPr/>
          <p:nvPr/>
        </p:nvSpPr>
        <p:spPr>
          <a:xfrm>
            <a:off x="3491881" y="1921396"/>
            <a:ext cx="1440160" cy="2736304"/>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251520" y="4657700"/>
            <a:ext cx="2808312" cy="830997"/>
          </a:xfrm>
          <a:prstGeom prst="rect">
            <a:avLst/>
          </a:prstGeom>
          <a:noFill/>
        </p:spPr>
        <p:txBody>
          <a:bodyPr wrap="square" rtlCol="0">
            <a:spAutoFit/>
          </a:bodyPr>
          <a:lstStyle/>
          <a:p>
            <a:r>
              <a:rPr lang="en-US" altLang="zh-CN" sz="1600" u="sng" dirty="0"/>
              <a:t>View </a:t>
            </a:r>
            <a:r>
              <a:rPr lang="en-US" altLang="zh-CN" sz="1600" u="sng" dirty="0" smtClean="0"/>
              <a:t>Mass Spectrum</a:t>
            </a:r>
          </a:p>
          <a:p>
            <a:endParaRPr lang="en-US" altLang="zh-CN" sz="800" u="sng" dirty="0" smtClean="0"/>
          </a:p>
          <a:p>
            <a:r>
              <a:rPr lang="en-US" altLang="zh-CN" sz="1200" dirty="0" smtClean="0"/>
              <a:t>Click one of the scan node in the Feature explorer for view its mass spectrum data.</a:t>
            </a:r>
            <a:endParaRPr lang="zh-CN" altLang="en-US" sz="1200" dirty="0"/>
          </a:p>
        </p:txBody>
      </p:sp>
      <p:cxnSp>
        <p:nvCxnSpPr>
          <p:cNvPr id="8" name="肘形连接符 22"/>
          <p:cNvCxnSpPr>
            <a:stCxn id="6" idx="1"/>
            <a:endCxn id="7" idx="3"/>
          </p:cNvCxnSpPr>
          <p:nvPr/>
        </p:nvCxnSpPr>
        <p:spPr>
          <a:xfrm rot="10800000" flipV="1">
            <a:off x="3059833" y="3289547"/>
            <a:ext cx="432049" cy="1783651"/>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889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txBox="1">
            <a:spLocks/>
          </p:cNvSpPr>
          <p:nvPr/>
        </p:nvSpPr>
        <p:spPr>
          <a:xfrm>
            <a:off x="1043608" y="121196"/>
            <a:ext cx="5400600"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Scan Tree In MS</a:t>
            </a:r>
            <a:endParaRPr lang="zh-CN" altLang="en-US" sz="3600" dirty="0"/>
          </a:p>
        </p:txBody>
      </p:sp>
      <p:sp>
        <p:nvSpPr>
          <p:cNvPr id="4" name="TextBox 3"/>
          <p:cNvSpPr txBox="1"/>
          <p:nvPr/>
        </p:nvSpPr>
        <p:spPr>
          <a:xfrm>
            <a:off x="215516" y="3721596"/>
            <a:ext cx="8712968" cy="1754326"/>
          </a:xfrm>
          <a:prstGeom prst="rect">
            <a:avLst/>
          </a:prstGeom>
          <a:noFill/>
        </p:spPr>
        <p:txBody>
          <a:bodyPr wrap="square" rtlCol="0">
            <a:spAutoFit/>
          </a:bodyPr>
          <a:lstStyle/>
          <a:p>
            <a:r>
              <a:rPr lang="en-US" dirty="0">
                <a:solidFill>
                  <a:srgbClr val="203864"/>
                </a:solidFill>
                <a:latin typeface="Tahoma" panose="020B0604030504040204" pitchFamily="34" charset="0"/>
                <a:ea typeface="Tahoma" panose="020B0604030504040204" pitchFamily="34" charset="0"/>
                <a:cs typeface="Tahoma" panose="020B0604030504040204" pitchFamily="34" charset="0"/>
              </a:rPr>
              <a:t>In our </a:t>
            </a:r>
            <a:r>
              <a:rPr lang="en-US" dirty="0" smtClean="0">
                <a:solidFill>
                  <a:srgbClr val="203864"/>
                </a:solidFill>
                <a:latin typeface="Tahoma" panose="020B0604030504040204" pitchFamily="34" charset="0"/>
                <a:ea typeface="Tahoma" panose="020B0604030504040204" pitchFamily="34" charset="0"/>
                <a:cs typeface="Tahoma" panose="020B0604030504040204" pitchFamily="34" charset="0"/>
              </a:rPr>
              <a:t>mass </a:t>
            </a:r>
            <a:r>
              <a:rPr lang="en-US" dirty="0">
                <a:solidFill>
                  <a:srgbClr val="203864"/>
                </a:solidFill>
                <a:latin typeface="Tahoma" panose="020B0604030504040204" pitchFamily="34" charset="0"/>
                <a:ea typeface="Tahoma" panose="020B0604030504040204" pitchFamily="34" charset="0"/>
                <a:cs typeface="Tahoma" panose="020B0604030504040204" pitchFamily="34" charset="0"/>
              </a:rPr>
              <a:t>spectrometry parent </a:t>
            </a:r>
            <a:r>
              <a:rPr lang="en-US" dirty="0" smtClean="0">
                <a:solidFill>
                  <a:srgbClr val="203864"/>
                </a:solidFill>
                <a:latin typeface="Tahoma" panose="020B0604030504040204" pitchFamily="34" charset="0"/>
                <a:ea typeface="Tahoma" panose="020B0604030504040204" pitchFamily="34" charset="0"/>
                <a:cs typeface="Tahoma" panose="020B0604030504040204" pitchFamily="34" charset="0"/>
              </a:rPr>
              <a:t>ions in MS1, </a:t>
            </a:r>
            <a:r>
              <a:rPr lang="en-US" dirty="0">
                <a:solidFill>
                  <a:srgbClr val="203864"/>
                </a:solidFill>
                <a:latin typeface="Tahoma" panose="020B0604030504040204" pitchFamily="34" charset="0"/>
                <a:ea typeface="Tahoma" panose="020B0604030504040204" pitchFamily="34" charset="0"/>
                <a:cs typeface="Tahoma" panose="020B0604030504040204" pitchFamily="34" charset="0"/>
              </a:rPr>
              <a:t>the mass spectrometer picks out Top n ions, </a:t>
            </a:r>
            <a:r>
              <a:rPr lang="en-US" dirty="0" smtClean="0">
                <a:solidFill>
                  <a:srgbClr val="203864"/>
                </a:solidFill>
                <a:latin typeface="Tahoma" panose="020B0604030504040204" pitchFamily="34" charset="0"/>
                <a:ea typeface="Tahoma" panose="020B0604030504040204" pitchFamily="34" charset="0"/>
                <a:cs typeface="Tahoma" panose="020B0604030504040204" pitchFamily="34" charset="0"/>
              </a:rPr>
              <a:t>make Ms2 </a:t>
            </a:r>
            <a:r>
              <a:rPr lang="en-US" altLang="zh-CN" dirty="0" smtClean="0">
                <a:solidFill>
                  <a:srgbClr val="203864"/>
                </a:solidFill>
                <a:latin typeface="Tahoma" panose="020B0604030504040204" pitchFamily="34" charset="0"/>
                <a:ea typeface="Tahoma" panose="020B0604030504040204" pitchFamily="34" charset="0"/>
                <a:cs typeface="Tahoma" panose="020B0604030504040204" pitchFamily="34" charset="0"/>
              </a:rPr>
              <a:t>fragmentation. </a:t>
            </a:r>
          </a:p>
          <a:p>
            <a:endParaRPr lang="en-US" altLang="zh-CN"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dirty="0" smtClean="0">
                <a:solidFill>
                  <a:srgbClr val="203864"/>
                </a:solidFill>
                <a:latin typeface="Tahoma" panose="020B0604030504040204" pitchFamily="34" charset="0"/>
                <a:ea typeface="Tahoma" panose="020B0604030504040204" pitchFamily="34" charset="0"/>
                <a:cs typeface="Tahoma" panose="020B0604030504040204" pitchFamily="34" charset="0"/>
              </a:rPr>
              <a:t>A</a:t>
            </a:r>
            <a:r>
              <a:rPr lang="en-US" dirty="0" smtClean="0">
                <a:solidFill>
                  <a:srgbClr val="203864"/>
                </a:solidFill>
                <a:latin typeface="Tahoma" panose="020B0604030504040204" pitchFamily="34" charset="0"/>
                <a:ea typeface="Tahoma" panose="020B0604030504040204" pitchFamily="34" charset="0"/>
                <a:cs typeface="Tahoma" panose="020B0604030504040204" pitchFamily="34" charset="0"/>
              </a:rPr>
              <a:t>nd </a:t>
            </a:r>
            <a:r>
              <a:rPr lang="en-US" dirty="0">
                <a:solidFill>
                  <a:srgbClr val="203864"/>
                </a:solidFill>
                <a:latin typeface="Tahoma" panose="020B0604030504040204" pitchFamily="34" charset="0"/>
                <a:ea typeface="Tahoma" panose="020B0604030504040204" pitchFamily="34" charset="0"/>
                <a:cs typeface="Tahoma" panose="020B0604030504040204" pitchFamily="34" charset="0"/>
              </a:rPr>
              <a:t>based on these </a:t>
            </a:r>
            <a:r>
              <a:rPr lang="en-US" dirty="0" smtClean="0">
                <a:solidFill>
                  <a:srgbClr val="203864"/>
                </a:solidFill>
                <a:latin typeface="Tahoma" panose="020B0604030504040204" pitchFamily="34" charset="0"/>
                <a:ea typeface="Tahoma" panose="020B0604030504040204" pitchFamily="34" charset="0"/>
                <a:cs typeface="Tahoma" panose="020B0604030504040204" pitchFamily="34" charset="0"/>
              </a:rPr>
              <a:t>MS2 </a:t>
            </a:r>
            <a:r>
              <a:rPr lang="en-US" altLang="zh-CN" dirty="0" smtClean="0">
                <a:solidFill>
                  <a:srgbClr val="203864"/>
                </a:solidFill>
                <a:latin typeface="Tahoma" panose="020B0604030504040204" pitchFamily="34" charset="0"/>
                <a:ea typeface="Tahoma" panose="020B0604030504040204" pitchFamily="34" charset="0"/>
                <a:cs typeface="Tahoma" panose="020B0604030504040204" pitchFamily="34" charset="0"/>
              </a:rPr>
              <a:t>product as p</a:t>
            </a:r>
            <a:r>
              <a:rPr lang="en-US" dirty="0" smtClean="0">
                <a:solidFill>
                  <a:srgbClr val="203864"/>
                </a:solidFill>
                <a:latin typeface="Tahoma" panose="020B0604030504040204" pitchFamily="34" charset="0"/>
                <a:ea typeface="Tahoma" panose="020B0604030504040204" pitchFamily="34" charset="0"/>
                <a:cs typeface="Tahoma" panose="020B0604030504040204" pitchFamily="34" charset="0"/>
              </a:rPr>
              <a:t>arent </a:t>
            </a:r>
            <a:r>
              <a:rPr lang="en-US" dirty="0">
                <a:solidFill>
                  <a:srgbClr val="203864"/>
                </a:solidFill>
                <a:latin typeface="Tahoma" panose="020B0604030504040204" pitchFamily="34" charset="0"/>
                <a:ea typeface="Tahoma" panose="020B0604030504040204" pitchFamily="34" charset="0"/>
                <a:cs typeface="Tahoma" panose="020B0604030504040204" pitchFamily="34" charset="0"/>
              </a:rPr>
              <a:t>ions, we can also pick out the top m ion fragments from the secondary ion fragments and continue to produce the next level of MS3 mass spectrometry fragmentation information.</a:t>
            </a:r>
          </a:p>
        </p:txBody>
      </p:sp>
      <p:sp>
        <p:nvSpPr>
          <p:cNvPr id="6" name="TextBox 5"/>
          <p:cNvSpPr txBox="1"/>
          <p:nvPr/>
        </p:nvSpPr>
        <p:spPr>
          <a:xfrm>
            <a:off x="971600" y="1026125"/>
            <a:ext cx="1681871" cy="2585323"/>
          </a:xfrm>
          <a:prstGeom prst="rect">
            <a:avLst/>
          </a:prstGeom>
          <a:noFill/>
        </p:spPr>
        <p:txBody>
          <a:bodyPr wrap="none" rtlCol="0">
            <a:spAutoFit/>
          </a:bodyPr>
          <a:lstStyle/>
          <a:p>
            <a:r>
              <a:rPr lang="en-US" dirty="0" err="1" smtClean="0"/>
              <a:t>MS_raw</a:t>
            </a:r>
            <a:endParaRPr lang="en-US" dirty="0" smtClean="0"/>
          </a:p>
          <a:p>
            <a:r>
              <a:rPr lang="en-US" dirty="0" smtClean="0"/>
              <a:t>|__MS1</a:t>
            </a:r>
            <a:endParaRPr lang="en-US" dirty="0"/>
          </a:p>
          <a:p>
            <a:r>
              <a:rPr lang="en-US" dirty="0" smtClean="0"/>
              <a:t>|    |__ </a:t>
            </a:r>
            <a:r>
              <a:rPr lang="en-US" dirty="0"/>
              <a:t>MS2</a:t>
            </a:r>
          </a:p>
          <a:p>
            <a:r>
              <a:rPr lang="en-US" dirty="0" smtClean="0"/>
              <a:t>|    |__ </a:t>
            </a:r>
            <a:r>
              <a:rPr lang="en-US" dirty="0"/>
              <a:t>MS2</a:t>
            </a:r>
          </a:p>
          <a:p>
            <a:r>
              <a:rPr lang="en-US" dirty="0" smtClean="0"/>
              <a:t>|    |__ </a:t>
            </a:r>
            <a:r>
              <a:rPr lang="en-US" dirty="0"/>
              <a:t>MS2</a:t>
            </a:r>
          </a:p>
          <a:p>
            <a:r>
              <a:rPr lang="en-US" dirty="0" smtClean="0"/>
              <a:t>|           </a:t>
            </a:r>
            <a:r>
              <a:rPr lang="en-US" dirty="0"/>
              <a:t>|__ MS3</a:t>
            </a:r>
          </a:p>
          <a:p>
            <a:r>
              <a:rPr lang="en-US" dirty="0" smtClean="0"/>
              <a:t>|           </a:t>
            </a:r>
            <a:r>
              <a:rPr lang="en-US" dirty="0"/>
              <a:t>|__ MS3</a:t>
            </a:r>
          </a:p>
          <a:p>
            <a:r>
              <a:rPr lang="en-US" dirty="0" smtClean="0"/>
              <a:t>|__MS1</a:t>
            </a:r>
            <a:endParaRPr lang="en-US" dirty="0"/>
          </a:p>
          <a:p>
            <a:r>
              <a:rPr lang="en-US" dirty="0"/>
              <a:t>...</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7904" y="989562"/>
            <a:ext cx="4632601" cy="2511738"/>
          </a:xfrm>
          <a:prstGeom prst="rect">
            <a:avLst/>
          </a:prstGeom>
        </p:spPr>
      </p:pic>
    </p:spTree>
    <p:extLst>
      <p:ext uri="{BB962C8B-B14F-4D97-AF65-F5344CB8AC3E}">
        <p14:creationId xmlns:p14="http://schemas.microsoft.com/office/powerpoint/2010/main" val="4442390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5174" y="950790"/>
            <a:ext cx="5837660" cy="4133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XIC</a:t>
            </a:r>
            <a:endParaRPr lang="zh-CN" altLang="en-US" sz="3600" dirty="0"/>
          </a:p>
        </p:txBody>
      </p:sp>
      <p:sp>
        <p:nvSpPr>
          <p:cNvPr id="5" name="内容占位符 4"/>
          <p:cNvSpPr>
            <a:spLocks noGrp="1"/>
          </p:cNvSpPr>
          <p:nvPr>
            <p:ph idx="4294967295"/>
          </p:nvPr>
        </p:nvSpPr>
        <p:spPr>
          <a:xfrm>
            <a:off x="35496" y="899116"/>
            <a:ext cx="3269678" cy="3038504"/>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XIC plot is a kind of time-signal plot which is very similar to TIC or BPC.</a:t>
            </a:r>
          </a:p>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XIC comes from a set of specific product ion with their parent intensity correlation to scan times.</a:t>
            </a:r>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6" name="矩形 1"/>
          <p:cNvSpPr/>
          <p:nvPr/>
        </p:nvSpPr>
        <p:spPr>
          <a:xfrm>
            <a:off x="3491881" y="1921396"/>
            <a:ext cx="1440160" cy="2736304"/>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251520" y="4133885"/>
            <a:ext cx="2808312" cy="1384995"/>
          </a:xfrm>
          <a:prstGeom prst="rect">
            <a:avLst/>
          </a:prstGeom>
          <a:noFill/>
        </p:spPr>
        <p:txBody>
          <a:bodyPr wrap="square" rtlCol="0">
            <a:spAutoFit/>
          </a:bodyPr>
          <a:lstStyle/>
          <a:p>
            <a:r>
              <a:rPr lang="en-US" altLang="zh-CN" sz="1600" u="sng" dirty="0"/>
              <a:t>View XIC </a:t>
            </a:r>
            <a:r>
              <a:rPr lang="en-US" altLang="zh-CN" sz="1600" u="sng" dirty="0" smtClean="0"/>
              <a:t>Chromatography</a:t>
            </a:r>
          </a:p>
          <a:p>
            <a:endParaRPr lang="en-US" altLang="zh-CN" sz="800" u="sng" dirty="0" smtClean="0"/>
          </a:p>
          <a:p>
            <a:r>
              <a:rPr lang="en-US" altLang="zh-CN" sz="1200" dirty="0"/>
              <a:t>Click one of the Ms2 scan node in the Feature explorer, and then select Show XIC on context menu for view its </a:t>
            </a:r>
            <a:r>
              <a:rPr lang="en-US" altLang="zh-CN" sz="1200" dirty="0" smtClean="0"/>
              <a:t>Chromatography plot</a:t>
            </a:r>
            <a:endParaRPr lang="en-US" altLang="zh-CN" sz="1200" dirty="0"/>
          </a:p>
          <a:p>
            <a:endParaRPr lang="zh-CN" altLang="en-US" sz="1200" dirty="0"/>
          </a:p>
        </p:txBody>
      </p:sp>
      <p:cxnSp>
        <p:nvCxnSpPr>
          <p:cNvPr id="8" name="肘形连接符 22"/>
          <p:cNvCxnSpPr>
            <a:stCxn id="6" idx="1"/>
            <a:endCxn id="7" idx="3"/>
          </p:cNvCxnSpPr>
          <p:nvPr/>
        </p:nvCxnSpPr>
        <p:spPr>
          <a:xfrm rot="10800000" flipV="1">
            <a:off x="3059833" y="3289547"/>
            <a:ext cx="432049" cy="1536835"/>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4037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3533" y="1201316"/>
            <a:ext cx="5649094" cy="402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PDA</a:t>
            </a:r>
            <a:endParaRPr lang="zh-CN" altLang="en-US" sz="3600" dirty="0"/>
          </a:p>
        </p:txBody>
      </p:sp>
      <p:sp>
        <p:nvSpPr>
          <p:cNvPr id="5" name="内容占位符 4"/>
          <p:cNvSpPr>
            <a:spLocks noGrp="1"/>
          </p:cNvSpPr>
          <p:nvPr>
            <p:ph idx="4294967295"/>
          </p:nvPr>
        </p:nvSpPr>
        <p:spPr>
          <a:xfrm>
            <a:off x="35496" y="899116"/>
            <a:ext cx="3269678" cy="3038504"/>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PDA plot is a kind of time-signal plot which is very similar to the TIC plot.</a:t>
            </a:r>
          </a:p>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Electromagnetic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radiation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spectrum is supported in mzML file, mzXML file format is not </a:t>
            </a:r>
            <a:r>
              <a:rPr lang="en-US" altLang="zh-CN" sz="20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supprted</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a:t>
            </a:r>
          </a:p>
          <a:p>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6" name="矩形 1"/>
          <p:cNvSpPr/>
          <p:nvPr/>
        </p:nvSpPr>
        <p:spPr>
          <a:xfrm>
            <a:off x="3563888" y="2137420"/>
            <a:ext cx="2016224" cy="1404155"/>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395536" y="4297660"/>
            <a:ext cx="2592288" cy="1200329"/>
          </a:xfrm>
          <a:prstGeom prst="rect">
            <a:avLst/>
          </a:prstGeom>
          <a:noFill/>
        </p:spPr>
        <p:txBody>
          <a:bodyPr wrap="square" rtlCol="0">
            <a:spAutoFit/>
          </a:bodyPr>
          <a:lstStyle/>
          <a:p>
            <a:r>
              <a:rPr lang="en-US" altLang="zh-CN" sz="1600" u="sng" dirty="0" smtClean="0"/>
              <a:t>Show PDA</a:t>
            </a:r>
          </a:p>
          <a:p>
            <a:endParaRPr lang="en-US" altLang="zh-CN" sz="800" u="sng" dirty="0" smtClean="0"/>
          </a:p>
          <a:p>
            <a:r>
              <a:rPr lang="en-US" altLang="zh-CN" sz="1200" dirty="0" smtClean="0"/>
              <a:t>Just select the Show PDA menu item on the context menu in the UV scans explorer</a:t>
            </a:r>
            <a:endParaRPr lang="en-US" altLang="zh-CN" sz="1200" dirty="0"/>
          </a:p>
          <a:p>
            <a:endParaRPr lang="zh-CN" altLang="en-US" sz="1200" dirty="0"/>
          </a:p>
        </p:txBody>
      </p:sp>
      <p:cxnSp>
        <p:nvCxnSpPr>
          <p:cNvPr id="8" name="肘形连接符 22"/>
          <p:cNvCxnSpPr>
            <a:stCxn id="6" idx="1"/>
            <a:endCxn id="7" idx="3"/>
          </p:cNvCxnSpPr>
          <p:nvPr/>
        </p:nvCxnSpPr>
        <p:spPr>
          <a:xfrm rot="10800000" flipV="1">
            <a:off x="2987824" y="2839497"/>
            <a:ext cx="576064" cy="2058327"/>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63906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7349" y="985292"/>
            <a:ext cx="5946651" cy="42106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UV scans</a:t>
            </a:r>
            <a:endParaRPr lang="zh-CN" altLang="en-US" sz="3600" dirty="0"/>
          </a:p>
        </p:txBody>
      </p:sp>
      <p:sp>
        <p:nvSpPr>
          <p:cNvPr id="5" name="内容占位符 4"/>
          <p:cNvSpPr>
            <a:spLocks noGrp="1"/>
          </p:cNvSpPr>
          <p:nvPr>
            <p:ph idx="4294967295"/>
          </p:nvPr>
        </p:nvSpPr>
        <p:spPr>
          <a:xfrm>
            <a:off x="35496" y="899116"/>
            <a:ext cx="3269678" cy="3038504"/>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Electromagnetic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radiation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spectrum is supported in mzML file, mzXML file format is not </a:t>
            </a:r>
            <a:r>
              <a:rPr lang="en-US" altLang="zh-CN" sz="20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supprted</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a:t>
            </a:r>
          </a:p>
          <a:p>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6" name="矩形 1"/>
          <p:cNvSpPr/>
          <p:nvPr/>
        </p:nvSpPr>
        <p:spPr>
          <a:xfrm>
            <a:off x="3419872" y="2739461"/>
            <a:ext cx="2016224" cy="1270168"/>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395536" y="4145340"/>
            <a:ext cx="2592288" cy="1569660"/>
          </a:xfrm>
          <a:prstGeom prst="rect">
            <a:avLst/>
          </a:prstGeom>
          <a:noFill/>
        </p:spPr>
        <p:txBody>
          <a:bodyPr wrap="square" rtlCol="0">
            <a:spAutoFit/>
          </a:bodyPr>
          <a:lstStyle/>
          <a:p>
            <a:r>
              <a:rPr lang="en-US" altLang="zh-CN" sz="1600" u="sng" dirty="0" smtClean="0"/>
              <a:t>Show UV Overlap</a:t>
            </a:r>
          </a:p>
          <a:p>
            <a:endParaRPr lang="en-US" altLang="zh-CN" sz="800" u="sng" dirty="0" smtClean="0"/>
          </a:p>
          <a:p>
            <a:r>
              <a:rPr lang="en-US" altLang="zh-CN" sz="1200" dirty="0" smtClean="0"/>
              <a:t>Just select the Show UV Overlap menu item on the context menu in the UV scans explorer. If multiple scan was selected, then UV scan overlap will be plot</a:t>
            </a:r>
            <a:endParaRPr lang="en-US" altLang="zh-CN" sz="1200" dirty="0"/>
          </a:p>
          <a:p>
            <a:endParaRPr lang="zh-CN" altLang="en-US" sz="1200" dirty="0"/>
          </a:p>
        </p:txBody>
      </p:sp>
      <p:cxnSp>
        <p:nvCxnSpPr>
          <p:cNvPr id="8" name="肘形连接符 22"/>
          <p:cNvCxnSpPr>
            <a:stCxn id="6" idx="1"/>
            <a:endCxn id="7" idx="3"/>
          </p:cNvCxnSpPr>
          <p:nvPr/>
        </p:nvCxnSpPr>
        <p:spPr>
          <a:xfrm rot="10800000" flipV="1">
            <a:off x="2987824" y="3374544"/>
            <a:ext cx="432048" cy="1555625"/>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0336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475656" y="1561356"/>
            <a:ext cx="6264696" cy="1368152"/>
          </a:xfrm>
        </p:spPr>
        <p:txBody>
          <a:bodyPr>
            <a:noAutofit/>
          </a:bodyPr>
          <a:lstStyle/>
          <a:p>
            <a:r>
              <a:rPr lang="en-US" altLang="zh-CN" dirty="0" smtClean="0">
                <a:solidFill>
                  <a:srgbClr val="203864"/>
                </a:solidFill>
                <a:latin typeface="Tahoma" panose="020B0604030504040204" pitchFamily="34" charset="0"/>
                <a:ea typeface="Tahoma" panose="020B0604030504040204" pitchFamily="34" charset="0"/>
                <a:cs typeface="Tahoma" panose="020B0604030504040204" pitchFamily="34" charset="0"/>
              </a:rPr>
              <a:t>DIA Annotation</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0470522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1760" y="769266"/>
            <a:ext cx="6732240" cy="4448729"/>
          </a:xfrm>
          <a:prstGeom prst="rect">
            <a:avLst/>
          </a:prstGeom>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Formula Search</a:t>
            </a:r>
            <a:endPar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6" name="矩形 1"/>
          <p:cNvSpPr/>
          <p:nvPr/>
        </p:nvSpPr>
        <p:spPr>
          <a:xfrm>
            <a:off x="2868230" y="3278307"/>
            <a:ext cx="2855897" cy="1939687"/>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18070" y="1043591"/>
            <a:ext cx="2195736" cy="892552"/>
          </a:xfrm>
          <a:prstGeom prst="rect">
            <a:avLst/>
          </a:prstGeom>
          <a:noFill/>
        </p:spPr>
        <p:txBody>
          <a:bodyPr wrap="square" rtlCol="0">
            <a:spAutoFit/>
          </a:bodyPr>
          <a:lstStyle/>
          <a:p>
            <a:r>
              <a:rPr lang="en-US" altLang="zh-CN" sz="1600" u="sng" dirty="0" smtClean="0"/>
              <a:t>Formula Link</a:t>
            </a:r>
            <a:endParaRPr lang="en-US" altLang="zh-CN" sz="800" u="sng" dirty="0" smtClean="0"/>
          </a:p>
          <a:p>
            <a:r>
              <a:rPr lang="en-US" altLang="zh-CN" sz="1200" dirty="0" smtClean="0"/>
              <a:t>Click on the link of one formula for query in </a:t>
            </a:r>
            <a:r>
              <a:rPr lang="en-US" altLang="zh-CN" sz="1200" dirty="0" err="1" smtClean="0"/>
              <a:t>BioDeep</a:t>
            </a:r>
            <a:r>
              <a:rPr lang="en-US" altLang="zh-CN" sz="1200" dirty="0" smtClean="0"/>
              <a:t> knowledge database</a:t>
            </a:r>
            <a:endParaRPr lang="zh-CN" altLang="en-US" sz="1200" dirty="0"/>
          </a:p>
        </p:txBody>
      </p:sp>
      <p:cxnSp>
        <p:nvCxnSpPr>
          <p:cNvPr id="8" name="肘形连接符 22"/>
          <p:cNvCxnSpPr>
            <a:stCxn id="15" idx="1"/>
            <a:endCxn id="7" idx="3"/>
          </p:cNvCxnSpPr>
          <p:nvPr/>
        </p:nvCxnSpPr>
        <p:spPr>
          <a:xfrm rot="10800000">
            <a:off x="2213806" y="1489868"/>
            <a:ext cx="1998954" cy="1224499"/>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矩形 1"/>
          <p:cNvSpPr/>
          <p:nvPr/>
        </p:nvSpPr>
        <p:spPr>
          <a:xfrm>
            <a:off x="4212760" y="2289690"/>
            <a:ext cx="431248" cy="849351"/>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
          <p:cNvSpPr/>
          <p:nvPr/>
        </p:nvSpPr>
        <p:spPr>
          <a:xfrm>
            <a:off x="3961010" y="2120176"/>
            <a:ext cx="3491310" cy="2825556"/>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p:nvSpPr>
        <p:spPr>
          <a:xfrm>
            <a:off x="17994" y="2172349"/>
            <a:ext cx="2195736" cy="707886"/>
          </a:xfrm>
          <a:prstGeom prst="rect">
            <a:avLst/>
          </a:prstGeom>
          <a:noFill/>
        </p:spPr>
        <p:txBody>
          <a:bodyPr wrap="square" rtlCol="0">
            <a:spAutoFit/>
          </a:bodyPr>
          <a:lstStyle/>
          <a:p>
            <a:r>
              <a:rPr lang="en-US" altLang="zh-CN" sz="1600" u="sng" dirty="0" smtClean="0"/>
              <a:t>Formula Search</a:t>
            </a:r>
            <a:endParaRPr lang="en-US" altLang="zh-CN" sz="800" u="sng" dirty="0" smtClean="0"/>
          </a:p>
          <a:p>
            <a:r>
              <a:rPr lang="en-US" altLang="zh-CN" sz="1200" dirty="0" smtClean="0"/>
              <a:t>Select one of MS2 ion feature for run formula search</a:t>
            </a:r>
            <a:endParaRPr lang="zh-CN" altLang="en-US" sz="1200" dirty="0"/>
          </a:p>
        </p:txBody>
      </p:sp>
      <p:sp>
        <p:nvSpPr>
          <p:cNvPr id="18" name="TextBox 17"/>
          <p:cNvSpPr txBox="1"/>
          <p:nvPr/>
        </p:nvSpPr>
        <p:spPr>
          <a:xfrm>
            <a:off x="17992" y="4046399"/>
            <a:ext cx="2195736" cy="1077218"/>
          </a:xfrm>
          <a:prstGeom prst="rect">
            <a:avLst/>
          </a:prstGeom>
          <a:noFill/>
        </p:spPr>
        <p:txBody>
          <a:bodyPr wrap="square" rtlCol="0">
            <a:spAutoFit/>
          </a:bodyPr>
          <a:lstStyle/>
          <a:p>
            <a:r>
              <a:rPr lang="en-US" altLang="zh-CN" sz="1600" u="sng" dirty="0" smtClean="0"/>
              <a:t>View Search Result</a:t>
            </a:r>
            <a:endParaRPr lang="en-US" altLang="zh-CN" sz="800" u="sng" dirty="0" smtClean="0"/>
          </a:p>
          <a:p>
            <a:r>
              <a:rPr lang="en-US" altLang="zh-CN" sz="1200" dirty="0" smtClean="0"/>
              <a:t>Formula search result includes formula, exact mass, ppm error between the m/z and the evaluate m/z, precursor info</a:t>
            </a:r>
            <a:endParaRPr lang="zh-CN" altLang="en-US" sz="1200" dirty="0"/>
          </a:p>
        </p:txBody>
      </p:sp>
      <p:cxnSp>
        <p:nvCxnSpPr>
          <p:cNvPr id="19" name="肘形连接符 22"/>
          <p:cNvCxnSpPr>
            <a:stCxn id="6" idx="1"/>
            <a:endCxn id="17" idx="3"/>
          </p:cNvCxnSpPr>
          <p:nvPr/>
        </p:nvCxnSpPr>
        <p:spPr>
          <a:xfrm rot="10800000">
            <a:off x="2213730" y="2526293"/>
            <a:ext cx="654500" cy="1721859"/>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肘形连接符 22"/>
          <p:cNvCxnSpPr>
            <a:stCxn id="16" idx="3"/>
            <a:endCxn id="18" idx="2"/>
          </p:cNvCxnSpPr>
          <p:nvPr/>
        </p:nvCxnSpPr>
        <p:spPr>
          <a:xfrm flipH="1">
            <a:off x="1115860" y="3532954"/>
            <a:ext cx="6336460" cy="1590663"/>
          </a:xfrm>
          <a:prstGeom prst="bentConnector4">
            <a:avLst>
              <a:gd name="adj1" fmla="val -3608"/>
              <a:gd name="adj2" fmla="val 114371"/>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3719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randombar(horizontal)">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randombar(horizontal)">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000"/>
                                        <p:tgtEl>
                                          <p:spTgt spid="17"/>
                                        </p:tgtEl>
                                      </p:cBhvr>
                                    </p:animEffect>
                                    <p:anim calcmode="lin" valueType="num">
                                      <p:cBhvr>
                                        <p:cTn id="35" dur="1000" fill="hold"/>
                                        <p:tgtEl>
                                          <p:spTgt spid="17"/>
                                        </p:tgtEl>
                                        <p:attrNameLst>
                                          <p:attrName>ppt_x</p:attrName>
                                        </p:attrNameLst>
                                      </p:cBhvr>
                                      <p:tavLst>
                                        <p:tav tm="0">
                                          <p:val>
                                            <p:strVal val="#ppt_x"/>
                                          </p:val>
                                        </p:tav>
                                        <p:tav tm="100000">
                                          <p:val>
                                            <p:strVal val="#ppt_x"/>
                                          </p:val>
                                        </p:tav>
                                      </p:tavLst>
                                    </p:anim>
                                    <p:anim calcmode="lin" valueType="num">
                                      <p:cBhvr>
                                        <p:cTn id="3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1000"/>
                                        <p:tgtEl>
                                          <p:spTgt spid="18"/>
                                        </p:tgtEl>
                                      </p:cBhvr>
                                    </p:animEffect>
                                    <p:anim calcmode="lin" valueType="num">
                                      <p:cBhvr>
                                        <p:cTn id="42" dur="1000" fill="hold"/>
                                        <p:tgtEl>
                                          <p:spTgt spid="18"/>
                                        </p:tgtEl>
                                        <p:attrNameLst>
                                          <p:attrName>ppt_x</p:attrName>
                                        </p:attrNameLst>
                                      </p:cBhvr>
                                      <p:tavLst>
                                        <p:tav tm="0">
                                          <p:val>
                                            <p:strVal val="#ppt_x"/>
                                          </p:val>
                                        </p:tav>
                                        <p:tav tm="100000">
                                          <p:val>
                                            <p:strVal val="#ppt_x"/>
                                          </p:val>
                                        </p:tav>
                                      </p:tavLst>
                                    </p:anim>
                                    <p:anim calcmode="lin" valueType="num">
                                      <p:cBhvr>
                                        <p:cTn id="4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randombar(horizontal)">
                                      <p:cBhvr>
                                        <p:cTn id="48" dur="5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14" presetClass="entr" presetSubtype="10" fill="hold"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randombar(horizontal)">
                                      <p:cBhvr>
                                        <p:cTn id="5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5" grpId="0" animBg="1"/>
      <p:bldP spid="16" grpId="0" animBg="1"/>
      <p:bldP spid="17" grpId="0"/>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DEMO Search</a:t>
            </a:r>
            <a:endPar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99792" y="841276"/>
            <a:ext cx="6444208" cy="4255239"/>
          </a:xfrm>
          <a:prstGeom prst="rect">
            <a:avLst/>
          </a:prstGeom>
        </p:spPr>
      </p:pic>
      <p:sp>
        <p:nvSpPr>
          <p:cNvPr id="14" name="内容占位符 4"/>
          <p:cNvSpPr txBox="1">
            <a:spLocks/>
          </p:cNvSpPr>
          <p:nvPr/>
        </p:nvSpPr>
        <p:spPr>
          <a:xfrm>
            <a:off x="107504" y="1057300"/>
            <a:ext cx="2664296" cy="39604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One Ms2 ion feature with m/z 132.1016 and </a:t>
            </a:r>
            <a:r>
              <a:rPr lang="en-US" altLang="zh-CN" sz="18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rt</a:t>
            </a: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 at 112 sec was selected for run formula de-novo search.</a:t>
            </a:r>
          </a:p>
          <a:p>
            <a:pPr marL="0" indent="0">
              <a:buNone/>
            </a:pPr>
            <a:endPar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A list of candidate formula was generated, with different exact mass and precursor type for match the parent ion m/z 132.1016</a:t>
            </a:r>
          </a:p>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512706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a:xfrm>
            <a:off x="1043608" y="121196"/>
            <a:ext cx="5400600"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Query </a:t>
            </a:r>
            <a:r>
              <a:rPr lang="en-US" altLang="zh-CN" sz="3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BioDeep</a:t>
            </a:r>
            <a:endPar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7972" y="932916"/>
            <a:ext cx="6817260" cy="4015580"/>
          </a:xfrm>
          <a:prstGeom prst="rect">
            <a:avLst/>
          </a:prstGeom>
        </p:spPr>
      </p:pic>
      <p:sp>
        <p:nvSpPr>
          <p:cNvPr id="5" name="内容占位符 4"/>
          <p:cNvSpPr txBox="1">
            <a:spLocks/>
          </p:cNvSpPr>
          <p:nvPr/>
        </p:nvSpPr>
        <p:spPr>
          <a:xfrm>
            <a:off x="35496" y="899116"/>
            <a:ext cx="2456444" cy="462268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Click of the formula link for query </a:t>
            </a:r>
            <a:r>
              <a:rPr lang="en-US" altLang="zh-CN" sz="18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BioDeep</a:t>
            </a: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 KB with formula as search term</a:t>
            </a:r>
          </a:p>
          <a:p>
            <a:pPr marL="0" indent="0">
              <a:buNone/>
            </a:pPr>
            <a:endPar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Find Leucine match the formula </a:t>
            </a:r>
            <a:r>
              <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rPr>
              <a:t>search </a:t>
            </a: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result:</a:t>
            </a:r>
          </a:p>
          <a:p>
            <a:pPr marL="0" indent="0">
              <a:buNone/>
            </a:pPr>
            <a:endPar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C6H13NO2[M+H]+</a:t>
            </a:r>
          </a:p>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8853537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rPr>
              <a:t>LICENSE</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457200" y="971550"/>
            <a:ext cx="8229600" cy="4190206"/>
          </a:xfrm>
        </p:spPr>
        <p:txBody>
          <a:bodyPr>
            <a:normAutofit/>
          </a:bodyPr>
          <a:lstStyle/>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Mzkit application and its </a:t>
            </a:r>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source code is </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distributed under the MIT open source license</a:t>
            </a:r>
          </a:p>
          <a:p>
            <a:endPar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Source Code:</a:t>
            </a:r>
          </a:p>
          <a:p>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https://</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github.com/xieguigang/mzkit</a:t>
            </a:r>
          </a:p>
          <a:p>
            <a:endPar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Downloads:</a:t>
            </a:r>
          </a:p>
          <a:p>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http://</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www.biodeep.cn/downloads?lang=en-US</a:t>
            </a: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2" name="矩形 1"/>
          <p:cNvSpPr/>
          <p:nvPr/>
        </p:nvSpPr>
        <p:spPr>
          <a:xfrm>
            <a:off x="1213967" y="5184372"/>
            <a:ext cx="7031027" cy="276999"/>
          </a:xfrm>
          <a:prstGeom prst="rect">
            <a:avLst/>
          </a:prstGeom>
        </p:spPr>
        <p:txBody>
          <a:bodyPr wrap="none">
            <a:spAutoFit/>
          </a:bodyPr>
          <a:lstStyle/>
          <a:p>
            <a:r>
              <a:rPr lang="en-US" altLang="zh-CN" sz="1200" dirty="0" smtClean="0"/>
              <a:t>This document is distributed </a:t>
            </a:r>
            <a:r>
              <a:rPr lang="en-US" altLang="zh-CN" sz="1200" dirty="0"/>
              <a:t>under Creative Commons Attribution-</a:t>
            </a:r>
            <a:r>
              <a:rPr lang="en-US" altLang="zh-CN" sz="1200" dirty="0" err="1"/>
              <a:t>ShareAlike</a:t>
            </a:r>
            <a:r>
              <a:rPr lang="en-US" altLang="zh-CN" sz="1200" dirty="0"/>
              <a:t> 4.0 International Public License</a:t>
            </a:r>
            <a:endParaRPr lang="zh-CN" altLang="en-US" sz="1200" dirty="0"/>
          </a:p>
        </p:txBody>
      </p:sp>
      <p:pic>
        <p:nvPicPr>
          <p:cNvPr id="614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5896" y="5192225"/>
            <a:ext cx="648072" cy="2284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58889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475656" y="1561356"/>
            <a:ext cx="6264696" cy="1368152"/>
          </a:xfrm>
        </p:spPr>
        <p:txBody>
          <a:bodyPr>
            <a:noAutofit/>
          </a:bodyPr>
          <a:lstStyle/>
          <a:p>
            <a:r>
              <a:rPr lang="en-US" altLang="zh-CN" dirty="0" smtClean="0">
                <a:solidFill>
                  <a:srgbClr val="203864"/>
                </a:solidFill>
                <a:latin typeface="Tahoma" panose="020B0604030504040204" pitchFamily="34" charset="0"/>
                <a:ea typeface="Tahoma" panose="020B0604030504040204" pitchFamily="34" charset="0"/>
                <a:cs typeface="Tahoma" panose="020B0604030504040204" pitchFamily="34" charset="0"/>
              </a:rPr>
              <a:t>DIA Annotation</a:t>
            </a:r>
            <a:br>
              <a:rPr lang="en-US" altLang="zh-CN" dirty="0" smtClean="0">
                <a:solidFill>
                  <a:srgbClr val="203864"/>
                </a:solidFill>
                <a:latin typeface="Tahoma" panose="020B0604030504040204" pitchFamily="34" charset="0"/>
                <a:ea typeface="Tahoma" panose="020B0604030504040204" pitchFamily="34" charset="0"/>
                <a:cs typeface="Tahoma" panose="020B0604030504040204" pitchFamily="34" charset="0"/>
              </a:rPr>
            </a:br>
            <a:r>
              <a:rPr lang="en-US" altLang="zh-CN" dirty="0" smtClean="0">
                <a:solidFill>
                  <a:srgbClr val="203864"/>
                </a:solidFill>
                <a:latin typeface="Tahoma" panose="020B0604030504040204" pitchFamily="34" charset="0"/>
                <a:ea typeface="Tahoma" panose="020B0604030504040204" pitchFamily="34" charset="0"/>
                <a:cs typeface="Tahoma" panose="020B0604030504040204" pitchFamily="34" charset="0"/>
              </a:rPr>
              <a:t>(</a:t>
            </a:r>
            <a:r>
              <a:rPr lang="en-US" altLang="zh-CN" dirty="0" err="1">
                <a:solidFill>
                  <a:srgbClr val="203864"/>
                </a:solidFill>
                <a:latin typeface="Tahoma" panose="020B0604030504040204" pitchFamily="34" charset="0"/>
                <a:ea typeface="Tahoma" panose="020B0604030504040204" pitchFamily="34" charset="0"/>
                <a:cs typeface="Tahoma" panose="020B0604030504040204" pitchFamily="34" charset="0"/>
              </a:rPr>
              <a:t>MetaDNA</a:t>
            </a:r>
            <a:r>
              <a:rPr lang="en-US" altLang="zh-CN" dirty="0" smtClean="0">
                <a:solidFill>
                  <a:srgbClr val="203864"/>
                </a:solidFill>
                <a:latin typeface="Tahoma" panose="020B0604030504040204" pitchFamily="34" charset="0"/>
                <a:ea typeface="Tahoma" panose="020B0604030504040204" pitchFamily="34" charset="0"/>
                <a:cs typeface="Tahoma" panose="020B0604030504040204" pitchFamily="34" charset="0"/>
              </a:rPr>
              <a:t>)</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408906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a:xfrm>
            <a:off x="1043608" y="121196"/>
            <a:ext cx="5400600"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MetaDNA</a:t>
            </a:r>
            <a:endPar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txBox="1">
            <a:spLocks/>
          </p:cNvSpPr>
          <p:nvPr/>
        </p:nvSpPr>
        <p:spPr>
          <a:xfrm>
            <a:off x="35496" y="899116"/>
            <a:ext cx="2456444" cy="462268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6096" y="3395807"/>
            <a:ext cx="3168352" cy="2054523"/>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1057300"/>
            <a:ext cx="4395077" cy="2128119"/>
          </a:xfrm>
          <a:prstGeom prst="rect">
            <a:avLst/>
          </a:prstGeom>
        </p:spPr>
      </p:pic>
      <p:sp>
        <p:nvSpPr>
          <p:cNvPr id="13" name="TextBox 12"/>
          <p:cNvSpPr txBox="1"/>
          <p:nvPr/>
        </p:nvSpPr>
        <p:spPr>
          <a:xfrm>
            <a:off x="107504" y="4358918"/>
            <a:ext cx="5184576" cy="523220"/>
          </a:xfrm>
          <a:prstGeom prst="rect">
            <a:avLst/>
          </a:prstGeom>
          <a:noFill/>
        </p:spPr>
        <p:txBody>
          <a:bodyPr wrap="square" rtlCol="0">
            <a:spAutoFit/>
          </a:bodyPr>
          <a:lstStyle/>
          <a:p>
            <a:r>
              <a:rPr lang="en-US" sz="1400" dirty="0">
                <a:solidFill>
                  <a:srgbClr val="203864"/>
                </a:solidFill>
                <a:latin typeface="Tahoma" panose="020B0604030504040204" pitchFamily="34" charset="0"/>
                <a:ea typeface="Tahoma" panose="020B0604030504040204" pitchFamily="34" charset="0"/>
                <a:cs typeface="Tahoma" panose="020B0604030504040204" pitchFamily="34" charset="0"/>
              </a:rPr>
              <a:t>Apply </a:t>
            </a:r>
            <a:r>
              <a:rPr lang="en-US" sz="1400" dirty="0" err="1">
                <a:solidFill>
                  <a:srgbClr val="203864"/>
                </a:solidFill>
                <a:latin typeface="Tahoma" panose="020B0604030504040204" pitchFamily="34" charset="0"/>
                <a:ea typeface="Tahoma" panose="020B0604030504040204" pitchFamily="34" charset="0"/>
                <a:cs typeface="Tahoma" panose="020B0604030504040204" pitchFamily="34" charset="0"/>
              </a:rPr>
              <a:t>MetaDNA</a:t>
            </a:r>
            <a:r>
              <a:rPr lang="en-US" sz="1400" dirty="0">
                <a:solidFill>
                  <a:srgbClr val="203864"/>
                </a:solidFill>
                <a:latin typeface="Tahoma" panose="020B0604030504040204" pitchFamily="34" charset="0"/>
                <a:ea typeface="Tahoma" panose="020B0604030504040204" pitchFamily="34" charset="0"/>
                <a:cs typeface="Tahoma" panose="020B0604030504040204" pitchFamily="34" charset="0"/>
              </a:rPr>
              <a:t> DIA annotation in </a:t>
            </a:r>
            <a:r>
              <a:rPr lang="en-US" sz="1400" dirty="0" err="1">
                <a:solidFill>
                  <a:srgbClr val="203864"/>
                </a:solidFill>
                <a:latin typeface="Tahoma" panose="020B0604030504040204" pitchFamily="34" charset="0"/>
                <a:ea typeface="Tahoma" panose="020B0604030504040204" pitchFamily="34" charset="0"/>
                <a:cs typeface="Tahoma" panose="020B0604030504040204" pitchFamily="34" charset="0"/>
              </a:rPr>
              <a:t>mzkit</a:t>
            </a:r>
            <a:r>
              <a:rPr lang="en-US" sz="1400" dirty="0">
                <a:solidFill>
                  <a:srgbClr val="203864"/>
                </a:solidFill>
                <a:latin typeface="Tahoma" panose="020B0604030504040204" pitchFamily="34" charset="0"/>
                <a:ea typeface="Tahoma" panose="020B0604030504040204" pitchFamily="34" charset="0"/>
                <a:cs typeface="Tahoma" panose="020B0604030504040204" pitchFamily="34" charset="0"/>
              </a:rPr>
              <a:t> software required of Connect to </a:t>
            </a:r>
            <a:r>
              <a:rPr lang="en-US" sz="1400" dirty="0" err="1">
                <a:solidFill>
                  <a:srgbClr val="203864"/>
                </a:solidFill>
                <a:latin typeface="Tahoma" panose="020B0604030504040204" pitchFamily="34" charset="0"/>
                <a:ea typeface="Tahoma" panose="020B0604030504040204" pitchFamily="34" charset="0"/>
                <a:cs typeface="Tahoma" panose="020B0604030504040204" pitchFamily="34" charset="0"/>
              </a:rPr>
              <a:t>BioDeep</a:t>
            </a:r>
            <a:r>
              <a:rPr lang="en-US" sz="1400" dirty="0">
                <a:solidFill>
                  <a:srgbClr val="203864"/>
                </a:solidFill>
                <a:latin typeface="Tahoma" panose="020B0604030504040204" pitchFamily="34" charset="0"/>
                <a:ea typeface="Tahoma" panose="020B0604030504040204" pitchFamily="34" charset="0"/>
                <a:cs typeface="Tahoma" panose="020B0604030504040204" pitchFamily="34" charset="0"/>
              </a:rPr>
              <a:t> Cloud Services</a:t>
            </a:r>
          </a:p>
        </p:txBody>
      </p:sp>
      <p:sp>
        <p:nvSpPr>
          <p:cNvPr id="14" name="TextBox 13"/>
          <p:cNvSpPr txBox="1"/>
          <p:nvPr/>
        </p:nvSpPr>
        <p:spPr>
          <a:xfrm>
            <a:off x="40235" y="4909416"/>
            <a:ext cx="5525872" cy="600164"/>
          </a:xfrm>
          <a:prstGeom prst="rect">
            <a:avLst/>
          </a:prstGeom>
          <a:noFill/>
        </p:spPr>
        <p:txBody>
          <a:bodyPr wrap="none" rtlCol="0">
            <a:spAutoFit/>
          </a:bodyPr>
          <a:lstStyle/>
          <a:p>
            <a:r>
              <a:rPr lang="en-US" sz="1100" dirty="0"/>
              <a:t>X. Shen, R. Wang, X. </a:t>
            </a:r>
            <a:r>
              <a:rPr lang="en-US" sz="1100" dirty="0" err="1"/>
              <a:t>Xiong</a:t>
            </a:r>
            <a:r>
              <a:rPr lang="en-US" sz="1100" dirty="0"/>
              <a:t>, Y. Yin, Y. </a:t>
            </a:r>
            <a:r>
              <a:rPr lang="en-US" sz="1100" dirty="0" err="1"/>
              <a:t>Cai</a:t>
            </a:r>
            <a:r>
              <a:rPr lang="en-US" sz="1100" dirty="0"/>
              <a:t>, Z. Ma, N. Liu, and Z.-J. Zhu* (Corresponding Author), </a:t>
            </a:r>
            <a:endParaRPr lang="en-US" sz="1100" dirty="0" smtClean="0"/>
          </a:p>
          <a:p>
            <a:r>
              <a:rPr lang="en-US" sz="1100" dirty="0" smtClean="0"/>
              <a:t>Metabolic </a:t>
            </a:r>
            <a:r>
              <a:rPr lang="en-US" sz="1100" dirty="0"/>
              <a:t>Reaction Network-based Recursive Metabolite Annotation for </a:t>
            </a:r>
            <a:endParaRPr lang="en-US" sz="1100" dirty="0" smtClean="0"/>
          </a:p>
          <a:p>
            <a:r>
              <a:rPr lang="en-US" sz="1100" dirty="0" smtClean="0"/>
              <a:t>Untargeted </a:t>
            </a:r>
            <a:r>
              <a:rPr lang="en-US" sz="1100" dirty="0"/>
              <a:t>Metabolomics, Nature Communications, 2019, 10: 1516.</a:t>
            </a:r>
          </a:p>
        </p:txBody>
      </p:sp>
      <p:sp>
        <p:nvSpPr>
          <p:cNvPr id="15" name="TextBox 14"/>
          <p:cNvSpPr txBox="1"/>
          <p:nvPr/>
        </p:nvSpPr>
        <p:spPr>
          <a:xfrm>
            <a:off x="193078" y="793065"/>
            <a:ext cx="4322372" cy="3539430"/>
          </a:xfrm>
          <a:prstGeom prst="rect">
            <a:avLst/>
          </a:prstGeom>
          <a:noFill/>
        </p:spPr>
        <p:txBody>
          <a:bodyPr wrap="square" rtlCol="0">
            <a:spAutoFit/>
          </a:bodyPr>
          <a:lstStyle/>
          <a:p>
            <a:r>
              <a:rPr lang="en-US" sz="1400" dirty="0">
                <a:solidFill>
                  <a:srgbClr val="203864"/>
                </a:solidFill>
                <a:latin typeface="Tahoma" panose="020B0604030504040204" pitchFamily="34" charset="0"/>
                <a:ea typeface="Tahoma" panose="020B0604030504040204" pitchFamily="34" charset="0"/>
                <a:cs typeface="Tahoma" panose="020B0604030504040204" pitchFamily="34" charset="0"/>
              </a:rPr>
              <a:t>Metabolic reaction network and spectral similarity of neighbor metabolites in reaction pairs. </a:t>
            </a:r>
            <a:endParaRPr lang="en-US" sz="1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sz="1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sz="14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The </a:t>
            </a:r>
            <a:r>
              <a:rPr lang="en-US" sz="1400" dirty="0">
                <a:solidFill>
                  <a:srgbClr val="203864"/>
                </a:solidFill>
                <a:latin typeface="Tahoma" panose="020B0604030504040204" pitchFamily="34" charset="0"/>
                <a:ea typeface="Tahoma" panose="020B0604030504040204" pitchFamily="34" charset="0"/>
                <a:cs typeface="Tahoma" panose="020B0604030504040204" pitchFamily="34" charset="0"/>
              </a:rPr>
              <a:t>construction of MRN using the reaction pairs retrieved from KEGG. An example is given to show that structurally similar reaction-paired neighbor metabolites have a high similarity of MS2 spectra. b Spectral similarity between metabolites in reaction and non-reaction pairs, respectively. </a:t>
            </a:r>
            <a:endParaRPr lang="en-US" sz="1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sz="1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sz="14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The </a:t>
            </a:r>
            <a:r>
              <a:rPr lang="en-US" sz="1400" dirty="0">
                <a:solidFill>
                  <a:srgbClr val="203864"/>
                </a:solidFill>
                <a:latin typeface="Tahoma" panose="020B0604030504040204" pitchFamily="34" charset="0"/>
                <a:ea typeface="Tahoma" panose="020B0604030504040204" pitchFamily="34" charset="0"/>
                <a:cs typeface="Tahoma" panose="020B0604030504040204" pitchFamily="34" charset="0"/>
              </a:rPr>
              <a:t>neighbor metabolites are then annotated by using the matching m/z, surrogate MS2 spectrum, and theoretical RT with unknown peaks (gray square, round 1). The recursive annotation runs until there are no new annotated metabolites (round n). </a:t>
            </a:r>
          </a:p>
        </p:txBody>
      </p:sp>
    </p:spTree>
    <p:extLst>
      <p:ext uri="{BB962C8B-B14F-4D97-AF65-F5344CB8AC3E}">
        <p14:creationId xmlns:p14="http://schemas.microsoft.com/office/powerpoint/2010/main" val="20905591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a:xfrm>
            <a:off x="1043608" y="121196"/>
            <a:ext cx="5400600"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MetaDNA</a:t>
            </a:r>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Search</a:t>
            </a:r>
            <a:endPar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txBox="1">
            <a:spLocks/>
          </p:cNvSpPr>
          <p:nvPr/>
        </p:nvSpPr>
        <p:spPr>
          <a:xfrm>
            <a:off x="35496" y="899116"/>
            <a:ext cx="2456444" cy="462268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1067" y="769266"/>
            <a:ext cx="6774436" cy="4464498"/>
          </a:xfrm>
          <a:prstGeom prst="rect">
            <a:avLst/>
          </a:prstGeom>
        </p:spPr>
      </p:pic>
      <p:sp>
        <p:nvSpPr>
          <p:cNvPr id="6" name="矩形 1"/>
          <p:cNvSpPr/>
          <p:nvPr/>
        </p:nvSpPr>
        <p:spPr>
          <a:xfrm>
            <a:off x="3491881" y="2713484"/>
            <a:ext cx="2160240" cy="1296144"/>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1"/>
          <p:cNvSpPr/>
          <p:nvPr/>
        </p:nvSpPr>
        <p:spPr>
          <a:xfrm>
            <a:off x="4283968" y="1633363"/>
            <a:ext cx="4608512" cy="936106"/>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8070" y="1043591"/>
            <a:ext cx="2195736" cy="1261884"/>
          </a:xfrm>
          <a:prstGeom prst="rect">
            <a:avLst/>
          </a:prstGeom>
          <a:noFill/>
        </p:spPr>
        <p:txBody>
          <a:bodyPr wrap="square" rtlCol="0">
            <a:spAutoFit/>
          </a:bodyPr>
          <a:lstStyle/>
          <a:p>
            <a:r>
              <a:rPr lang="en-US" altLang="zh-CN" sz="1600" u="sng" dirty="0" err="1" smtClean="0"/>
              <a:t>MetaDNA</a:t>
            </a:r>
            <a:r>
              <a:rPr lang="en-US" altLang="zh-CN" sz="1600" u="sng" dirty="0" smtClean="0"/>
              <a:t> Result Table</a:t>
            </a:r>
            <a:endParaRPr lang="en-US" altLang="zh-CN" sz="800" u="sng" dirty="0" smtClean="0"/>
          </a:p>
          <a:p>
            <a:r>
              <a:rPr lang="en-US" altLang="zh-CN" sz="1200" dirty="0" smtClean="0"/>
              <a:t>Show the </a:t>
            </a:r>
            <a:r>
              <a:rPr lang="en-US" altLang="zh-CN" sz="1200" dirty="0" err="1" smtClean="0"/>
              <a:t>MetaDNA</a:t>
            </a:r>
            <a:r>
              <a:rPr lang="en-US" altLang="zh-CN" sz="1200" dirty="0" smtClean="0"/>
              <a:t> DIA annotation result at here, include KEGG ID, KEGG reaction chain information, KEGG partner compound information </a:t>
            </a:r>
            <a:endParaRPr lang="zh-CN" altLang="en-US" sz="1200" dirty="0"/>
          </a:p>
        </p:txBody>
      </p:sp>
      <p:cxnSp>
        <p:nvCxnSpPr>
          <p:cNvPr id="9" name="肘形连接符 22"/>
          <p:cNvCxnSpPr>
            <a:stCxn id="7" idx="1"/>
            <a:endCxn id="8" idx="3"/>
          </p:cNvCxnSpPr>
          <p:nvPr/>
        </p:nvCxnSpPr>
        <p:spPr>
          <a:xfrm rot="10800000">
            <a:off x="2213806" y="1674534"/>
            <a:ext cx="2070162" cy="426883"/>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5496" y="3105511"/>
            <a:ext cx="2195736" cy="892552"/>
          </a:xfrm>
          <a:prstGeom prst="rect">
            <a:avLst/>
          </a:prstGeom>
          <a:noFill/>
        </p:spPr>
        <p:txBody>
          <a:bodyPr wrap="square" rtlCol="0">
            <a:spAutoFit/>
          </a:bodyPr>
          <a:lstStyle/>
          <a:p>
            <a:r>
              <a:rPr lang="en-US" altLang="zh-CN" sz="1600" u="sng" dirty="0" err="1" smtClean="0"/>
              <a:t>MetaDNA</a:t>
            </a:r>
            <a:r>
              <a:rPr lang="en-US" altLang="zh-CN" sz="1600" u="sng" dirty="0" smtClean="0"/>
              <a:t> Search</a:t>
            </a:r>
          </a:p>
          <a:p>
            <a:r>
              <a:rPr lang="en-US" altLang="zh-CN" sz="1200" dirty="0" smtClean="0"/>
              <a:t>Run </a:t>
            </a:r>
            <a:r>
              <a:rPr lang="en-US" altLang="zh-CN" sz="1200" dirty="0" err="1" smtClean="0"/>
              <a:t>metaDNA</a:t>
            </a:r>
            <a:r>
              <a:rPr lang="en-US" altLang="zh-CN" sz="1200" dirty="0" smtClean="0"/>
              <a:t> search via context menu on the raw data file features explorer </a:t>
            </a:r>
            <a:endParaRPr lang="zh-CN" altLang="en-US" sz="1200" dirty="0"/>
          </a:p>
        </p:txBody>
      </p:sp>
      <p:cxnSp>
        <p:nvCxnSpPr>
          <p:cNvPr id="12" name="肘形连接符 22"/>
          <p:cNvCxnSpPr>
            <a:stCxn id="6" idx="2"/>
            <a:endCxn id="11" idx="3"/>
          </p:cNvCxnSpPr>
          <p:nvPr/>
        </p:nvCxnSpPr>
        <p:spPr>
          <a:xfrm rot="5400000" flipH="1">
            <a:off x="3172696" y="2610324"/>
            <a:ext cx="457841" cy="2340769"/>
          </a:xfrm>
          <a:prstGeom prst="bentConnector4">
            <a:avLst>
              <a:gd name="adj1" fmla="val -49930"/>
              <a:gd name="adj2" fmla="val 73072"/>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3584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randombar(horizontal)">
                                      <p:cBhvr>
                                        <p:cTn id="3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6484" y="769267"/>
            <a:ext cx="6777516" cy="4473472"/>
          </a:xfrm>
          <a:prstGeom prst="rect">
            <a:avLst/>
          </a:prstGeom>
        </p:spPr>
      </p:pic>
      <p:sp>
        <p:nvSpPr>
          <p:cNvPr id="2" name="标题 2"/>
          <p:cNvSpPr txBox="1">
            <a:spLocks/>
          </p:cNvSpPr>
          <p:nvPr/>
        </p:nvSpPr>
        <p:spPr>
          <a:xfrm>
            <a:off x="1043608" y="121196"/>
            <a:ext cx="6336704" cy="648071"/>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a:t>
            </a:r>
            <a:r>
              <a:rPr lang="en-US" altLang="zh-CN" sz="3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MetaDNA</a:t>
            </a:r>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Infer Alignment</a:t>
            </a:r>
            <a:endPar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txBox="1">
            <a:spLocks/>
          </p:cNvSpPr>
          <p:nvPr/>
        </p:nvSpPr>
        <p:spPr>
          <a:xfrm>
            <a:off x="35496" y="899116"/>
            <a:ext cx="2456444" cy="462268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6" name="矩形 1"/>
          <p:cNvSpPr/>
          <p:nvPr/>
        </p:nvSpPr>
        <p:spPr>
          <a:xfrm>
            <a:off x="2734696" y="4203878"/>
            <a:ext cx="6157784" cy="504057"/>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1"/>
          <p:cNvSpPr/>
          <p:nvPr/>
        </p:nvSpPr>
        <p:spPr>
          <a:xfrm>
            <a:off x="3849180" y="1910196"/>
            <a:ext cx="4107196" cy="2171440"/>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8070" y="1043591"/>
            <a:ext cx="2195736" cy="1631216"/>
          </a:xfrm>
          <a:prstGeom prst="rect">
            <a:avLst/>
          </a:prstGeom>
          <a:noFill/>
        </p:spPr>
        <p:txBody>
          <a:bodyPr wrap="square" rtlCol="0">
            <a:spAutoFit/>
          </a:bodyPr>
          <a:lstStyle/>
          <a:p>
            <a:r>
              <a:rPr lang="en-US" altLang="zh-CN" sz="1600" u="sng" dirty="0" err="1" smtClean="0"/>
              <a:t>MetaDNA</a:t>
            </a:r>
            <a:r>
              <a:rPr lang="en-US" altLang="zh-CN" sz="1600" u="sng" dirty="0" smtClean="0"/>
              <a:t> Alignment</a:t>
            </a:r>
            <a:endParaRPr lang="en-US" altLang="zh-CN" sz="800" u="sng" dirty="0" smtClean="0"/>
          </a:p>
          <a:p>
            <a:r>
              <a:rPr lang="en-US" altLang="zh-CN" sz="1200" dirty="0" smtClean="0"/>
              <a:t>The MS2 DIA alignment from </a:t>
            </a:r>
            <a:r>
              <a:rPr lang="en-US" altLang="zh-CN" sz="1200" dirty="0" err="1" smtClean="0"/>
              <a:t>metaDNA</a:t>
            </a:r>
            <a:r>
              <a:rPr lang="en-US" altLang="zh-CN" sz="1200" dirty="0" smtClean="0"/>
              <a:t> result will be show at the plot viewer</a:t>
            </a:r>
          </a:p>
          <a:p>
            <a:endParaRPr lang="en-US" altLang="zh-CN" sz="1200" dirty="0"/>
          </a:p>
          <a:p>
            <a:r>
              <a:rPr lang="en-US" altLang="zh-CN" sz="1200" dirty="0"/>
              <a:t>The </a:t>
            </a:r>
            <a:r>
              <a:rPr lang="en-US" altLang="zh-CN" sz="1200" dirty="0" smtClean="0"/>
              <a:t>L-Methionine its predicted as 104.18/133.12 in MS2</a:t>
            </a:r>
            <a:endParaRPr lang="en-US" altLang="zh-CN" sz="1200" dirty="0"/>
          </a:p>
          <a:p>
            <a:endParaRPr lang="zh-CN" altLang="en-US" sz="1200" dirty="0"/>
          </a:p>
        </p:txBody>
      </p:sp>
      <p:cxnSp>
        <p:nvCxnSpPr>
          <p:cNvPr id="9" name="肘形连接符 22"/>
          <p:cNvCxnSpPr>
            <a:stCxn id="7" idx="1"/>
            <a:endCxn id="8" idx="3"/>
          </p:cNvCxnSpPr>
          <p:nvPr/>
        </p:nvCxnSpPr>
        <p:spPr>
          <a:xfrm rot="10800000">
            <a:off x="2213806" y="1859200"/>
            <a:ext cx="1635374" cy="1136717"/>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5335" y="4391358"/>
            <a:ext cx="2464031" cy="892552"/>
          </a:xfrm>
          <a:prstGeom prst="rect">
            <a:avLst/>
          </a:prstGeom>
          <a:noFill/>
        </p:spPr>
        <p:txBody>
          <a:bodyPr wrap="square" rtlCol="0">
            <a:spAutoFit/>
          </a:bodyPr>
          <a:lstStyle/>
          <a:p>
            <a:r>
              <a:rPr lang="en-US" altLang="zh-CN" sz="1600" u="sng" dirty="0" smtClean="0"/>
              <a:t>View </a:t>
            </a:r>
            <a:r>
              <a:rPr lang="en-US" altLang="zh-CN" sz="1600" u="sng" dirty="0" err="1" smtClean="0"/>
              <a:t>MetaDNA</a:t>
            </a:r>
            <a:r>
              <a:rPr lang="en-US" altLang="zh-CN" sz="1600" u="sng" dirty="0" smtClean="0"/>
              <a:t> Alignment</a:t>
            </a:r>
          </a:p>
          <a:p>
            <a:r>
              <a:rPr lang="en-US" altLang="zh-CN" sz="1200" dirty="0" smtClean="0"/>
              <a:t>Select one row in the result table, and then show </a:t>
            </a:r>
            <a:r>
              <a:rPr lang="en-US" altLang="zh-CN" sz="1200" dirty="0" err="1" smtClean="0"/>
              <a:t>contex</a:t>
            </a:r>
            <a:r>
              <a:rPr lang="en-US" altLang="zh-CN" sz="1200" dirty="0" smtClean="0"/>
              <a:t> menu with mouse right button click </a:t>
            </a:r>
            <a:endParaRPr lang="zh-CN" altLang="en-US" sz="1200" dirty="0"/>
          </a:p>
        </p:txBody>
      </p:sp>
      <p:cxnSp>
        <p:nvCxnSpPr>
          <p:cNvPr id="12" name="肘形连接符 22"/>
          <p:cNvCxnSpPr>
            <a:stCxn id="6" idx="2"/>
            <a:endCxn id="11" idx="2"/>
          </p:cNvCxnSpPr>
          <p:nvPr/>
        </p:nvCxnSpPr>
        <p:spPr>
          <a:xfrm rot="5400000">
            <a:off x="3257483" y="2727804"/>
            <a:ext cx="575975" cy="4536237"/>
          </a:xfrm>
          <a:prstGeom prst="bentConnector3">
            <a:avLst>
              <a:gd name="adj1" fmla="val 139689"/>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6798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randombar(horizontal)">
                                      <p:cBhvr>
                                        <p:cTn id="3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a:xfrm>
            <a:off x="1043608" y="121196"/>
            <a:ext cx="6336704"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BioDeep</a:t>
            </a:r>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MS Reference(</a:t>
            </a:r>
            <a:r>
              <a:rPr lang="en-US" altLang="zh-CN" sz="3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MoNA</a:t>
            </a:r>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a:t>
            </a:r>
            <a:endPar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txBox="1">
            <a:spLocks/>
          </p:cNvSpPr>
          <p:nvPr/>
        </p:nvSpPr>
        <p:spPr>
          <a:xfrm>
            <a:off x="35496" y="899116"/>
            <a:ext cx="2456444" cy="462268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91880" y="841276"/>
            <a:ext cx="5621251" cy="4328208"/>
          </a:xfrm>
          <a:prstGeom prst="rect">
            <a:avLst/>
          </a:prstGeom>
        </p:spPr>
      </p:pic>
      <p:sp>
        <p:nvSpPr>
          <p:cNvPr id="13" name="内容占位符 4"/>
          <p:cNvSpPr txBox="1">
            <a:spLocks/>
          </p:cNvSpPr>
          <p:nvPr/>
        </p:nvSpPr>
        <p:spPr>
          <a:xfrm>
            <a:off x="35496" y="899116"/>
            <a:ext cx="3384376" cy="455067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One of the MS reference data record(</a:t>
            </a:r>
            <a:r>
              <a:rPr lang="en-US" altLang="zh-CN" sz="1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MoNA</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CE000446) in </a:t>
            </a:r>
            <a:r>
              <a:rPr lang="en-US" altLang="zh-CN" sz="1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BioDeep</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database shows that the MS2 </a:t>
            </a:r>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of L-Methionine </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is [104.0528, 133.03] </a:t>
            </a:r>
          </a:p>
          <a:p>
            <a:pPr marL="0" indent="0">
              <a:buNone/>
            </a:pPr>
            <a:endPar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The </a:t>
            </a:r>
            <a:r>
              <a:rPr lang="en-US" altLang="zh-CN" sz="1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metaDNA</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DIA annotation MS2 is [104.18, 133.12], </a:t>
            </a:r>
            <a:r>
              <a:rPr lang="en-US" altLang="zh-CN" sz="1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metaDNA</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DIA annotation is agree with the MS reference data record.</a:t>
            </a:r>
          </a:p>
          <a:p>
            <a:pPr marL="0" indent="0">
              <a:buNone/>
            </a:pPr>
            <a:endPar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ROI </a:t>
            </a:r>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feature M150T105 </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is annotated as L-Methionine successfully via </a:t>
            </a:r>
            <a:r>
              <a:rPr lang="en-US" altLang="zh-CN" sz="1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metaDNA</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DIA annotation in </a:t>
            </a:r>
            <a:r>
              <a:rPr lang="en-US" altLang="zh-CN" sz="1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mzkit</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software.</a:t>
            </a:r>
          </a:p>
        </p:txBody>
      </p:sp>
    </p:spTree>
    <p:extLst>
      <p:ext uri="{BB962C8B-B14F-4D97-AF65-F5344CB8AC3E}">
        <p14:creationId xmlns:p14="http://schemas.microsoft.com/office/powerpoint/2010/main" val="28706901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475656" y="1561356"/>
            <a:ext cx="6264696" cy="1368152"/>
          </a:xfrm>
        </p:spPr>
        <p:txBody>
          <a:bodyPr>
            <a:noAutofit/>
          </a:bodyPr>
          <a:lstStyle/>
          <a:p>
            <a:r>
              <a:rPr lang="en-US" altLang="zh-CN" dirty="0">
                <a:solidFill>
                  <a:srgbClr val="203864"/>
                </a:solidFill>
                <a:latin typeface="Tahoma" panose="020B0604030504040204" pitchFamily="34" charset="0"/>
                <a:ea typeface="Tahoma" panose="020B0604030504040204" pitchFamily="34" charset="0"/>
                <a:cs typeface="Tahoma" panose="020B0604030504040204" pitchFamily="34" charset="0"/>
              </a:rPr>
              <a:t>Chromatography Explorer</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8237985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9566" y="769266"/>
            <a:ext cx="6774434" cy="4464497"/>
          </a:xfrm>
          <a:prstGeom prst="rect">
            <a:avLst/>
          </a:prstGeom>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Chromatography Explorer</a:t>
            </a:r>
            <a:endPar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6" name="矩形 1"/>
          <p:cNvSpPr/>
          <p:nvPr/>
        </p:nvSpPr>
        <p:spPr>
          <a:xfrm>
            <a:off x="2627785" y="1849388"/>
            <a:ext cx="1584176" cy="720080"/>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18070" y="1043591"/>
            <a:ext cx="2195736" cy="892552"/>
          </a:xfrm>
          <a:prstGeom prst="rect">
            <a:avLst/>
          </a:prstGeom>
          <a:noFill/>
        </p:spPr>
        <p:txBody>
          <a:bodyPr wrap="square" rtlCol="0">
            <a:spAutoFit/>
          </a:bodyPr>
          <a:lstStyle/>
          <a:p>
            <a:r>
              <a:rPr lang="en-US" altLang="zh-CN" sz="1600" u="sng" dirty="0" smtClean="0"/>
              <a:t>Open Explorer</a:t>
            </a:r>
            <a:endParaRPr lang="en-US" altLang="zh-CN" sz="800" u="sng" dirty="0" smtClean="0"/>
          </a:p>
          <a:p>
            <a:r>
              <a:rPr lang="en-US" altLang="zh-CN" sz="1200" dirty="0" smtClean="0"/>
              <a:t>Select one of the raw data file in the file explorer and then open viewer from the context menu.</a:t>
            </a:r>
            <a:endParaRPr lang="zh-CN" altLang="en-US" sz="1200" dirty="0"/>
          </a:p>
        </p:txBody>
      </p:sp>
      <p:cxnSp>
        <p:nvCxnSpPr>
          <p:cNvPr id="8" name="肘形连接符 22"/>
          <p:cNvCxnSpPr>
            <a:stCxn id="6" idx="1"/>
            <a:endCxn id="7" idx="3"/>
          </p:cNvCxnSpPr>
          <p:nvPr/>
        </p:nvCxnSpPr>
        <p:spPr>
          <a:xfrm rot="10800000">
            <a:off x="2213807" y="1489868"/>
            <a:ext cx="413979" cy="719561"/>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矩形 1"/>
          <p:cNvSpPr/>
          <p:nvPr/>
        </p:nvSpPr>
        <p:spPr>
          <a:xfrm>
            <a:off x="3635896" y="4096380"/>
            <a:ext cx="1368152" cy="849351"/>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
          <p:cNvSpPr/>
          <p:nvPr/>
        </p:nvSpPr>
        <p:spPr>
          <a:xfrm>
            <a:off x="4121402" y="1936143"/>
            <a:ext cx="4627062" cy="2073483"/>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p:nvSpPr>
        <p:spPr>
          <a:xfrm>
            <a:off x="65065" y="2671531"/>
            <a:ext cx="2195736" cy="892552"/>
          </a:xfrm>
          <a:prstGeom prst="rect">
            <a:avLst/>
          </a:prstGeom>
          <a:noFill/>
        </p:spPr>
        <p:txBody>
          <a:bodyPr wrap="square" rtlCol="0">
            <a:spAutoFit/>
          </a:bodyPr>
          <a:lstStyle/>
          <a:p>
            <a:r>
              <a:rPr lang="en-US" altLang="zh-CN" sz="1600" u="sng" dirty="0" smtClean="0"/>
              <a:t>Select RT range</a:t>
            </a:r>
            <a:endParaRPr lang="en-US" altLang="zh-CN" sz="800" u="sng" dirty="0" smtClean="0"/>
          </a:p>
          <a:p>
            <a:r>
              <a:rPr lang="en-US" altLang="zh-CN" sz="1200" dirty="0" smtClean="0"/>
              <a:t>View all MS1 ions in the given range of MS1 scans by </a:t>
            </a:r>
            <a:r>
              <a:rPr lang="en-US" altLang="zh-CN" sz="1200" dirty="0" err="1" smtClean="0"/>
              <a:t>rtmin</a:t>
            </a:r>
            <a:r>
              <a:rPr lang="en-US" altLang="zh-CN" sz="1200" dirty="0" smtClean="0"/>
              <a:t> and </a:t>
            </a:r>
            <a:r>
              <a:rPr lang="en-US" altLang="zh-CN" sz="1200" dirty="0" err="1" smtClean="0"/>
              <a:t>rtmax</a:t>
            </a:r>
            <a:r>
              <a:rPr lang="en-US" altLang="zh-CN" sz="1200" dirty="0" smtClean="0"/>
              <a:t>.</a:t>
            </a:r>
            <a:endParaRPr lang="zh-CN" altLang="en-US" sz="1200" dirty="0"/>
          </a:p>
        </p:txBody>
      </p:sp>
      <p:sp>
        <p:nvSpPr>
          <p:cNvPr id="18" name="TextBox 17"/>
          <p:cNvSpPr txBox="1"/>
          <p:nvPr/>
        </p:nvSpPr>
        <p:spPr>
          <a:xfrm>
            <a:off x="52953" y="4441676"/>
            <a:ext cx="2195736" cy="707886"/>
          </a:xfrm>
          <a:prstGeom prst="rect">
            <a:avLst/>
          </a:prstGeom>
          <a:noFill/>
        </p:spPr>
        <p:txBody>
          <a:bodyPr wrap="square" rtlCol="0">
            <a:spAutoFit/>
          </a:bodyPr>
          <a:lstStyle/>
          <a:p>
            <a:r>
              <a:rPr lang="en-US" altLang="zh-CN" sz="1600" u="sng" dirty="0" smtClean="0"/>
              <a:t>View MS1</a:t>
            </a:r>
            <a:endParaRPr lang="en-US" altLang="zh-CN" sz="800" u="sng" dirty="0" smtClean="0"/>
          </a:p>
          <a:p>
            <a:r>
              <a:rPr lang="en-US" altLang="zh-CN" sz="1200" dirty="0" smtClean="0"/>
              <a:t>Display MS1 ions in a given </a:t>
            </a:r>
            <a:r>
              <a:rPr lang="en-US" altLang="zh-CN" sz="1200" dirty="0" err="1" smtClean="0"/>
              <a:t>rt</a:t>
            </a:r>
            <a:r>
              <a:rPr lang="en-US" altLang="zh-CN" sz="1200" dirty="0" smtClean="0"/>
              <a:t> range.</a:t>
            </a:r>
            <a:endParaRPr lang="zh-CN" altLang="en-US" sz="1200" dirty="0"/>
          </a:p>
        </p:txBody>
      </p:sp>
      <p:cxnSp>
        <p:nvCxnSpPr>
          <p:cNvPr id="19" name="肘形连接符 22"/>
          <p:cNvCxnSpPr>
            <a:stCxn id="15" idx="1"/>
            <a:endCxn id="17" idx="3"/>
          </p:cNvCxnSpPr>
          <p:nvPr/>
        </p:nvCxnSpPr>
        <p:spPr>
          <a:xfrm rot="10800000">
            <a:off x="2260802" y="3117808"/>
            <a:ext cx="1375095" cy="1403249"/>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肘形连接符 22"/>
          <p:cNvCxnSpPr>
            <a:stCxn id="16" idx="2"/>
            <a:endCxn id="18" idx="2"/>
          </p:cNvCxnSpPr>
          <p:nvPr/>
        </p:nvCxnSpPr>
        <p:spPr>
          <a:xfrm rot="5400000">
            <a:off x="3222909" y="1937538"/>
            <a:ext cx="1139936" cy="5284112"/>
          </a:xfrm>
          <a:prstGeom prst="bentConnector3">
            <a:avLst>
              <a:gd name="adj1" fmla="val 120054"/>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11902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randombar(horizontal)">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randombar(horizontal)">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000"/>
                                        <p:tgtEl>
                                          <p:spTgt spid="17"/>
                                        </p:tgtEl>
                                      </p:cBhvr>
                                    </p:animEffect>
                                    <p:anim calcmode="lin" valueType="num">
                                      <p:cBhvr>
                                        <p:cTn id="35" dur="1000" fill="hold"/>
                                        <p:tgtEl>
                                          <p:spTgt spid="17"/>
                                        </p:tgtEl>
                                        <p:attrNameLst>
                                          <p:attrName>ppt_x</p:attrName>
                                        </p:attrNameLst>
                                      </p:cBhvr>
                                      <p:tavLst>
                                        <p:tav tm="0">
                                          <p:val>
                                            <p:strVal val="#ppt_x"/>
                                          </p:val>
                                        </p:tav>
                                        <p:tav tm="100000">
                                          <p:val>
                                            <p:strVal val="#ppt_x"/>
                                          </p:val>
                                        </p:tav>
                                      </p:tavLst>
                                    </p:anim>
                                    <p:anim calcmode="lin" valueType="num">
                                      <p:cBhvr>
                                        <p:cTn id="3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1000"/>
                                        <p:tgtEl>
                                          <p:spTgt spid="18"/>
                                        </p:tgtEl>
                                      </p:cBhvr>
                                    </p:animEffect>
                                    <p:anim calcmode="lin" valueType="num">
                                      <p:cBhvr>
                                        <p:cTn id="42" dur="1000" fill="hold"/>
                                        <p:tgtEl>
                                          <p:spTgt spid="18"/>
                                        </p:tgtEl>
                                        <p:attrNameLst>
                                          <p:attrName>ppt_x</p:attrName>
                                        </p:attrNameLst>
                                      </p:cBhvr>
                                      <p:tavLst>
                                        <p:tav tm="0">
                                          <p:val>
                                            <p:strVal val="#ppt_x"/>
                                          </p:val>
                                        </p:tav>
                                        <p:tav tm="100000">
                                          <p:val>
                                            <p:strVal val="#ppt_x"/>
                                          </p:val>
                                        </p:tav>
                                      </p:tavLst>
                                    </p:anim>
                                    <p:anim calcmode="lin" valueType="num">
                                      <p:cBhvr>
                                        <p:cTn id="4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randombar(horizontal)">
                                      <p:cBhvr>
                                        <p:cTn id="48" dur="5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14" presetClass="entr" presetSubtype="10" fill="hold"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randombar(horizontal)">
                                      <p:cBhvr>
                                        <p:cTn id="5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5" grpId="0" animBg="1"/>
      <p:bldP spid="16" grpId="0" animBg="1"/>
      <p:bldP spid="17" grpId="0"/>
      <p:bldP spid="1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0333" y="785640"/>
            <a:ext cx="6723668" cy="4448124"/>
          </a:xfrm>
          <a:prstGeom prst="rect">
            <a:avLst/>
          </a:prstGeom>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Explorer </a:t>
            </a:r>
            <a:r>
              <a:rPr lang="en-US" altLang="zh-CN" sz="3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Contex</a:t>
            </a:r>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Menu</a:t>
            </a:r>
            <a:endPar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15" name="矩形 1"/>
          <p:cNvSpPr/>
          <p:nvPr/>
        </p:nvSpPr>
        <p:spPr>
          <a:xfrm>
            <a:off x="6156176" y="4368738"/>
            <a:ext cx="1008112" cy="881399"/>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内容占位符 4"/>
          <p:cNvSpPr txBox="1">
            <a:spLocks/>
          </p:cNvSpPr>
          <p:nvPr/>
        </p:nvSpPr>
        <p:spPr>
          <a:xfrm>
            <a:off x="35496" y="1154887"/>
            <a:ext cx="2384837" cy="411412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1600" b="1" dirty="0" smtClean="0">
                <a:solidFill>
                  <a:srgbClr val="203864"/>
                </a:solidFill>
                <a:latin typeface="Tahoma" panose="020B0604030504040204" pitchFamily="34" charset="0"/>
                <a:ea typeface="Tahoma" panose="020B0604030504040204" pitchFamily="34" charset="0"/>
                <a:cs typeface="Tahoma" panose="020B0604030504040204" pitchFamily="34" charset="0"/>
              </a:rPr>
              <a:t>Reset: </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for reset explorer to initial status</a:t>
            </a:r>
          </a:p>
          <a:p>
            <a:pPr marL="0" indent="0">
              <a:buNone/>
            </a:pPr>
            <a:r>
              <a:rPr lang="en-US" altLang="zh-CN" sz="1600" b="1" dirty="0" smtClean="0">
                <a:solidFill>
                  <a:srgbClr val="203864"/>
                </a:solidFill>
                <a:latin typeface="Tahoma" panose="020B0604030504040204" pitchFamily="34" charset="0"/>
                <a:ea typeface="Tahoma" panose="020B0604030504040204" pitchFamily="34" charset="0"/>
                <a:cs typeface="Tahoma" panose="020B0604030504040204" pitchFamily="34" charset="0"/>
              </a:rPr>
              <a:t>Pin:</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mouse select of the RT range will not update explorer to new RT range</a:t>
            </a:r>
          </a:p>
          <a:p>
            <a:pPr marL="0" indent="0">
              <a:buNone/>
            </a:pPr>
            <a:r>
              <a:rPr lang="en-US" altLang="zh-CN" sz="1600" b="1" dirty="0" smtClean="0">
                <a:solidFill>
                  <a:srgbClr val="203864"/>
                </a:solidFill>
                <a:latin typeface="Tahoma" panose="020B0604030504040204" pitchFamily="34" charset="0"/>
                <a:ea typeface="Tahoma" panose="020B0604030504040204" pitchFamily="34" charset="0"/>
                <a:cs typeface="Tahoma" panose="020B0604030504040204" pitchFamily="34" charset="0"/>
              </a:rPr>
              <a:t>TIC/BPC: </a:t>
            </a:r>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switch the </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Chromatography between the TIC and BPC </a:t>
            </a:r>
          </a:p>
          <a:p>
            <a:pPr marL="0" indent="0">
              <a:buNone/>
            </a:pPr>
            <a:r>
              <a:rPr lang="en-US" altLang="zh-CN" sz="1600" b="1" dirty="0" smtClean="0">
                <a:solidFill>
                  <a:srgbClr val="203864"/>
                </a:solidFill>
                <a:latin typeface="Tahoma" panose="020B0604030504040204" pitchFamily="34" charset="0"/>
                <a:ea typeface="Tahoma" panose="020B0604030504040204" pitchFamily="34" charset="0"/>
                <a:cs typeface="Tahoma" panose="020B0604030504040204" pitchFamily="34" charset="0"/>
              </a:rPr>
              <a:t>Filter MS2: </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Show the ms2 ions in the given RT selection range</a:t>
            </a:r>
          </a:p>
        </p:txBody>
      </p:sp>
    </p:spTree>
    <p:extLst>
      <p:ext uri="{BB962C8B-B14F-4D97-AF65-F5344CB8AC3E}">
        <p14:creationId xmlns:p14="http://schemas.microsoft.com/office/powerpoint/2010/main" val="22722021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689" y="769267"/>
            <a:ext cx="6840760" cy="4492673"/>
          </a:xfrm>
          <a:prstGeom prst="rect">
            <a:avLst/>
          </a:prstGeom>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MS1 Ions</a:t>
            </a:r>
            <a:endPar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15" name="矩形 1"/>
          <p:cNvSpPr/>
          <p:nvPr/>
        </p:nvSpPr>
        <p:spPr>
          <a:xfrm>
            <a:off x="5148064" y="2860022"/>
            <a:ext cx="1059905" cy="504056"/>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18268" y="3435270"/>
            <a:ext cx="2195736" cy="892552"/>
          </a:xfrm>
          <a:prstGeom prst="rect">
            <a:avLst/>
          </a:prstGeom>
          <a:noFill/>
        </p:spPr>
        <p:txBody>
          <a:bodyPr wrap="square" rtlCol="0">
            <a:spAutoFit/>
          </a:bodyPr>
          <a:lstStyle/>
          <a:p>
            <a:r>
              <a:rPr lang="en-US" altLang="zh-CN" sz="1600" u="sng" dirty="0" smtClean="0"/>
              <a:t>Show Matrix</a:t>
            </a:r>
            <a:endParaRPr lang="en-US" altLang="zh-CN" sz="800" u="sng" dirty="0" smtClean="0"/>
          </a:p>
          <a:p>
            <a:r>
              <a:rPr lang="en-US" altLang="zh-CN" sz="1200" dirty="0" smtClean="0"/>
              <a:t>View all MS1 ions in the given range of MS1 scans by </a:t>
            </a:r>
            <a:r>
              <a:rPr lang="en-US" altLang="zh-CN" sz="1200" dirty="0" err="1" smtClean="0"/>
              <a:t>rtmin</a:t>
            </a:r>
            <a:r>
              <a:rPr lang="en-US" altLang="zh-CN" sz="1200" dirty="0" smtClean="0"/>
              <a:t> and </a:t>
            </a:r>
            <a:r>
              <a:rPr lang="en-US" altLang="zh-CN" sz="1200" dirty="0" err="1" smtClean="0"/>
              <a:t>rtmax</a:t>
            </a:r>
            <a:r>
              <a:rPr lang="en-US" altLang="zh-CN" sz="1200" dirty="0" smtClean="0"/>
              <a:t>.</a:t>
            </a:r>
            <a:endParaRPr lang="zh-CN" altLang="en-US" sz="1200" dirty="0"/>
          </a:p>
        </p:txBody>
      </p:sp>
      <p:cxnSp>
        <p:nvCxnSpPr>
          <p:cNvPr id="8" name="肘形连接符 22"/>
          <p:cNvCxnSpPr>
            <a:stCxn id="15" idx="0"/>
            <a:endCxn id="7" idx="0"/>
          </p:cNvCxnSpPr>
          <p:nvPr/>
        </p:nvCxnSpPr>
        <p:spPr>
          <a:xfrm rot="16200000" flipH="1" flipV="1">
            <a:off x="3109453" y="866705"/>
            <a:ext cx="575248" cy="4561881"/>
          </a:xfrm>
          <a:prstGeom prst="bentConnector3">
            <a:avLst>
              <a:gd name="adj1" fmla="val -39739"/>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151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475656" y="1561356"/>
            <a:ext cx="6264696" cy="1368152"/>
          </a:xfrm>
        </p:spPr>
        <p:txBody>
          <a:bodyPr>
            <a:noAutofit/>
          </a:bodyPr>
          <a:lstStyle/>
          <a:p>
            <a:r>
              <a:rPr lang="en-US" altLang="zh-CN"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MS-Alignment</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728004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Special Thanks</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25598" y="980695"/>
            <a:ext cx="4752528" cy="4320480"/>
          </a:xfrm>
        </p:spPr>
        <p:txBody>
          <a:bodyPr>
            <a:normAutofit/>
          </a:bodyPr>
          <a:lstStyle/>
          <a:p>
            <a:r>
              <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rPr>
              <a:t>Special </a:t>
            </a: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thanks </a:t>
            </a:r>
            <a:r>
              <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rPr>
              <a:t>to the </a:t>
            </a: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technical supports </a:t>
            </a:r>
            <a:r>
              <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rPr>
              <a:t>from </a:t>
            </a:r>
            <a:r>
              <a:rPr lang="en-US" altLang="zh-CN" sz="18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Thermo</a:t>
            </a: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 </a:t>
            </a:r>
            <a:r>
              <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rPr>
              <a:t>Fisher </a:t>
            </a: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Scientific in the development of </a:t>
            </a:r>
            <a:r>
              <a:rPr lang="en-US" altLang="zh-CN" sz="18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Mzkit</a:t>
            </a: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 application. </a:t>
            </a:r>
          </a:p>
          <a:p>
            <a:endPar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Microsoft .NET library for </a:t>
            </a:r>
            <a:r>
              <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rPr>
              <a:t>access </a:t>
            </a:r>
            <a:r>
              <a:rPr lang="en-US" altLang="zh-CN" sz="18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Thermo</a:t>
            </a: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 Raw via </a:t>
            </a:r>
            <a:r>
              <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rPr>
              <a:t>Microsoft </a:t>
            </a: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VisualBasic.NET programming.</a:t>
            </a:r>
          </a:p>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1800" dirty="0" err="1">
                <a:solidFill>
                  <a:srgbClr val="203864"/>
                </a:solidFill>
                <a:latin typeface="Tahoma" panose="020B0604030504040204" pitchFamily="34" charset="0"/>
                <a:ea typeface="Tahoma" panose="020B0604030504040204" pitchFamily="34" charset="0"/>
                <a:cs typeface="Tahoma" panose="020B0604030504040204" pitchFamily="34" charset="0"/>
              </a:rPr>
              <a:t>RawFileReader</a:t>
            </a:r>
            <a:r>
              <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rPr>
              <a:t> reading tool. Copyright © </a:t>
            </a: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2021 </a:t>
            </a:r>
            <a:r>
              <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rPr>
              <a:t>by </a:t>
            </a:r>
            <a:r>
              <a:rPr lang="en-US" altLang="zh-CN" sz="1800" dirty="0" err="1">
                <a:solidFill>
                  <a:srgbClr val="203864"/>
                </a:solidFill>
                <a:latin typeface="Tahoma" panose="020B0604030504040204" pitchFamily="34" charset="0"/>
                <a:ea typeface="Tahoma" panose="020B0604030504040204" pitchFamily="34" charset="0"/>
                <a:cs typeface="Tahoma" panose="020B0604030504040204" pitchFamily="34" charset="0"/>
              </a:rPr>
              <a:t>Thermo</a:t>
            </a:r>
            <a:r>
              <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rPr>
              <a:t> Fisher Scientific, Inc. All rights reserved</a:t>
            </a:r>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a:t>
            </a:r>
            <a:endPar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rPr>
              <a:t>https</a:t>
            </a:r>
            <a:r>
              <a:rPr lang="en-US" altLang="zh-CN" sz="1800" dirty="0">
                <a:solidFill>
                  <a:srgbClr val="203864"/>
                </a:solidFill>
                <a:latin typeface="Tahoma" panose="020B0604030504040204" pitchFamily="34" charset="0"/>
                <a:ea typeface="Tahoma" panose="020B0604030504040204" pitchFamily="34" charset="0"/>
                <a:cs typeface="Tahoma" panose="020B0604030504040204" pitchFamily="34" charset="0"/>
              </a:rPr>
              <a:t>://planetorbitrap.com/</a:t>
            </a:r>
            <a:endParaRPr lang="en-US" altLang="zh-CN" sz="18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6016" y="788551"/>
            <a:ext cx="4283968" cy="4704768"/>
          </a:xfrm>
          <a:prstGeom prst="rect">
            <a:avLst/>
          </a:prstGeom>
        </p:spPr>
      </p:pic>
    </p:spTree>
    <p:extLst>
      <p:ext uri="{BB962C8B-B14F-4D97-AF65-F5344CB8AC3E}">
        <p14:creationId xmlns:p14="http://schemas.microsoft.com/office/powerpoint/2010/main" val="23389672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Cos Similarity</a:t>
            </a:r>
            <a:endParaRPr lang="zh-CN" altLang="en-US" sz="3600" dirty="0"/>
          </a:p>
        </p:txBody>
      </p:sp>
      <p:sp>
        <p:nvSpPr>
          <p:cNvPr id="5" name="内容占位符 4"/>
          <p:cNvSpPr>
            <a:spLocks noGrp="1"/>
          </p:cNvSpPr>
          <p:nvPr>
            <p:ph idx="4294967295"/>
          </p:nvPr>
        </p:nvSpPr>
        <p:spPr>
          <a:xfrm>
            <a:off x="2483768" y="4850312"/>
            <a:ext cx="4680520" cy="432048"/>
          </a:xfrm>
        </p:spPr>
        <p:txBody>
          <a:bodyPr>
            <a:normAutofit/>
          </a:bodyPr>
          <a:lstStyle/>
          <a:p>
            <a:pPr>
              <a:buFont typeface="Wingdings" panose="05000000000000000000" pitchFamily="2" charset="2"/>
              <a:buChar char="v"/>
            </a:pPr>
            <a:r>
              <a:rPr lang="en-US" altLang="zh-CN" sz="1200" dirty="0" smtClean="0">
                <a:solidFill>
                  <a:srgbClr val="203864"/>
                </a:solidFill>
                <a:latin typeface="Tahoma" panose="020B0604030504040204" pitchFamily="34" charset="0"/>
                <a:ea typeface="Tahoma" panose="020B0604030504040204" pitchFamily="34" charset="0"/>
                <a:cs typeface="Tahoma" panose="020B0604030504040204" pitchFamily="34" charset="0"/>
              </a:rPr>
              <a:t>vector x, y could be in different value scale range.</a:t>
            </a:r>
          </a:p>
        </p:txBody>
      </p:sp>
      <p:pic>
        <p:nvPicPr>
          <p:cNvPr id="9"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6216" y="3505572"/>
            <a:ext cx="2201827" cy="1344740"/>
          </a:xfrm>
          <a:prstGeom prst="rect">
            <a:avLst/>
          </a:prstGeom>
        </p:spPr>
      </p:pic>
      <mc:AlternateContent xmlns:mc="http://schemas.openxmlformats.org/markup-compatibility/2006" xmlns:a14="http://schemas.microsoft.com/office/drawing/2010/main">
        <mc:Choice Requires="a14">
          <p:sp>
            <p:nvSpPr>
              <p:cNvPr id="11" name="TextBox 10"/>
              <p:cNvSpPr txBox="1"/>
              <p:nvPr/>
            </p:nvSpPr>
            <p:spPr>
              <a:xfrm>
                <a:off x="395536" y="972322"/>
                <a:ext cx="8227457" cy="3806099"/>
              </a:xfrm>
              <a:prstGeom prst="rect">
                <a:avLst/>
              </a:prstGeom>
              <a:noFill/>
            </p:spPr>
            <p:txBody>
              <a:bodyPr wrap="square" lIns="71305" tIns="35652" rIns="71305" bIns="35652" rtlCol="0">
                <a:spAutoFit/>
              </a:bodyPr>
              <a:lstStyle/>
              <a:p>
                <a:pPr marL="342900" indent="-342900">
                  <a:buFont typeface="Arial" panose="020B0604020202020204" pitchFamily="34" charset="0"/>
                  <a:buChar char="•"/>
                </a:pPr>
                <a:r>
                  <a:rPr lang="en-US" altLang="zh-CN" dirty="0" smtClean="0">
                    <a:solidFill>
                      <a:srgbClr val="203864"/>
                    </a:solidFill>
                    <a:latin typeface="微软雅黑" panose="020B0503020204020204" pitchFamily="34" charset="-122"/>
                    <a:ea typeface="微软雅黑" panose="020B0503020204020204" pitchFamily="34" charset="-122"/>
                  </a:rPr>
                  <a:t>If the two vector in the same direction, then it means the angle of this two vector is ZERO, </a:t>
                </a:r>
                <a:r>
                  <a:rPr lang="en-US" altLang="zh-CN"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projection between the vector will be maximized. cos(0°)=1</a:t>
                </a:r>
                <a:r>
                  <a:rPr lang="en-US" altLang="zh-CN" dirty="0" smtClean="0">
                    <a:solidFill>
                      <a:srgbClr val="203864"/>
                    </a:solidFill>
                    <a:latin typeface="微软雅黑" panose="020B0503020204020204" pitchFamily="34" charset="-122"/>
                    <a:ea typeface="微软雅黑" panose="020B0503020204020204" pitchFamily="34" charset="-122"/>
                  </a:rPr>
                  <a:t>, means of those two spectra is identical;</a:t>
                </a:r>
              </a:p>
              <a:p>
                <a:pPr marL="342900" indent="-342900">
                  <a:buFont typeface="Arial" panose="020B0604020202020204" pitchFamily="34" charset="0"/>
                  <a:buChar char="•"/>
                </a:pPr>
                <a:endParaRPr lang="en-US" altLang="zh-CN" dirty="0" smtClean="0">
                  <a:solidFill>
                    <a:srgbClr val="203864"/>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en-US" altLang="zh-CN" dirty="0" smtClean="0">
                    <a:solidFill>
                      <a:srgbClr val="203864"/>
                    </a:solidFill>
                    <a:latin typeface="微软雅黑" panose="020B0503020204020204" pitchFamily="34" charset="-122"/>
                    <a:ea typeface="微软雅黑" panose="020B0503020204020204" pitchFamily="34" charset="-122"/>
                  </a:rPr>
                  <a:t>If the two vector is </a:t>
                </a:r>
                <a:r>
                  <a:rPr lang="en-US" altLang="zh-CN" dirty="0">
                    <a:solidFill>
                      <a:srgbClr val="203864"/>
                    </a:solidFill>
                    <a:latin typeface="微软雅黑" panose="020B0503020204020204" pitchFamily="34" charset="-122"/>
                    <a:ea typeface="微软雅黑" panose="020B0503020204020204" pitchFamily="34" charset="-122"/>
                  </a:rPr>
                  <a:t>not </a:t>
                </a:r>
                <a:r>
                  <a:rPr lang="en-US" altLang="zh-CN" dirty="0" smtClean="0">
                    <a:solidFill>
                      <a:srgbClr val="203864"/>
                    </a:solidFill>
                    <a:latin typeface="微软雅黑" panose="020B0503020204020204" pitchFamily="34" charset="-122"/>
                    <a:ea typeface="微软雅黑" panose="020B0503020204020204" pitchFamily="34" charset="-122"/>
                  </a:rPr>
                  <a:t>relevant to each other</a:t>
                </a:r>
                <a:r>
                  <a:rPr lang="en-US" altLang="zh-CN" dirty="0">
                    <a:solidFill>
                      <a:srgbClr val="203864"/>
                    </a:solidFill>
                    <a:latin typeface="微软雅黑" panose="020B0503020204020204" pitchFamily="34" charset="-122"/>
                    <a:ea typeface="微软雅黑" panose="020B0503020204020204" pitchFamily="34" charset="-122"/>
                  </a:rPr>
                  <a:t>, which means </a:t>
                </a:r>
                <a:r>
                  <a:rPr lang="en-US" altLang="zh-CN" dirty="0" smtClean="0">
                    <a:solidFill>
                      <a:srgbClr val="203864"/>
                    </a:solidFill>
                    <a:latin typeface="微软雅黑" panose="020B0503020204020204" pitchFamily="34" charset="-122"/>
                    <a:ea typeface="微软雅黑" panose="020B0503020204020204" pitchFamily="34" charset="-122"/>
                  </a:rPr>
                  <a:t>orthogonal, then the angle of this two vector should be 90, </a:t>
                </a:r>
                <a:r>
                  <a:rPr lang="en-US" altLang="zh-CN" b="1" dirty="0"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projection between the vector is ZERO. cos(90°)=0</a:t>
                </a:r>
                <a:r>
                  <a:rPr lang="en-US" altLang="zh-CN" dirty="0" smtClean="0">
                    <a:solidFill>
                      <a:srgbClr val="203864"/>
                    </a:solidFill>
                    <a:latin typeface="微软雅黑" panose="020B0503020204020204" pitchFamily="34" charset="-122"/>
                    <a:ea typeface="微软雅黑" panose="020B0503020204020204" pitchFamily="34" charset="-122"/>
                  </a:rPr>
                  <a:t>, means the two </a:t>
                </a:r>
                <a:r>
                  <a:rPr lang="en-US" altLang="zh-CN" dirty="0">
                    <a:solidFill>
                      <a:srgbClr val="203864"/>
                    </a:solidFill>
                    <a:latin typeface="微软雅黑" panose="020B0503020204020204" pitchFamily="34" charset="-122"/>
                    <a:ea typeface="微软雅黑" panose="020B0503020204020204" pitchFamily="34" charset="-122"/>
                  </a:rPr>
                  <a:t>spectra are </a:t>
                </a:r>
                <a:r>
                  <a:rPr lang="en-US" altLang="zh-CN" dirty="0" smtClean="0">
                    <a:solidFill>
                      <a:srgbClr val="203864"/>
                    </a:solidFill>
                    <a:latin typeface="微软雅黑" panose="020B0503020204020204" pitchFamily="34" charset="-122"/>
                    <a:ea typeface="微软雅黑" panose="020B0503020204020204" pitchFamily="34" charset="-122"/>
                  </a:rPr>
                  <a:t>totally different.</a:t>
                </a:r>
              </a:p>
              <a:p>
                <a:pPr marL="342900" indent="-342900">
                  <a:buFont typeface="Arial" panose="020B0604020202020204" pitchFamily="34" charset="0"/>
                  <a:buChar char="•"/>
                </a:pPr>
                <a:endParaRPr lang="en-US" altLang="zh-CN" dirty="0" smtClean="0">
                  <a:solidFill>
                    <a:srgbClr val="203864"/>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en-US" altLang="zh-CN" sz="2400" dirty="0">
                  <a:solidFill>
                    <a:srgbClr val="203864"/>
                  </a:solidFill>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m:rPr>
                          <m:sty m:val="p"/>
                        </m:rPr>
                        <a:rPr lang="en-US" altLang="zh-CN" sz="2400" dirty="0" smtClean="0">
                          <a:solidFill>
                            <a:srgbClr val="203864"/>
                          </a:solidFill>
                          <a:latin typeface="Cambria Math"/>
                          <a:ea typeface="微软雅黑" panose="020B0503020204020204" pitchFamily="34" charset="-122"/>
                        </a:rPr>
                        <m:t>cos</m:t>
                      </m:r>
                      <m:d>
                        <m:dPr>
                          <m:ctrlPr>
                            <a:rPr lang="en-US" altLang="zh-CN" sz="2400" b="0" i="1" dirty="0" smtClean="0">
                              <a:solidFill>
                                <a:srgbClr val="203864"/>
                              </a:solidFill>
                              <a:latin typeface="Cambria Math" panose="02040503050406030204" pitchFamily="18" charset="0"/>
                              <a:ea typeface="微软雅黑" panose="020B0503020204020204" pitchFamily="34" charset="-122"/>
                            </a:rPr>
                          </m:ctrlPr>
                        </m:dPr>
                        <m:e>
                          <m:r>
                            <m:rPr>
                              <m:sty m:val="p"/>
                            </m:rPr>
                            <a:rPr lang="en-US" altLang="zh-CN" sz="2400" b="0" i="0" dirty="0" smtClean="0">
                              <a:solidFill>
                                <a:srgbClr val="203864"/>
                              </a:solidFill>
                              <a:latin typeface="Cambria Math"/>
                              <a:ea typeface="微软雅黑" panose="020B0503020204020204" pitchFamily="34" charset="-122"/>
                            </a:rPr>
                            <m:t>x</m:t>
                          </m:r>
                          <m:r>
                            <a:rPr lang="en-US" altLang="zh-CN" sz="2400" b="0" i="0" dirty="0" smtClean="0">
                              <a:solidFill>
                                <a:srgbClr val="203864"/>
                              </a:solidFill>
                              <a:latin typeface="Cambria Math"/>
                              <a:ea typeface="微软雅黑" panose="020B0503020204020204" pitchFamily="34" charset="-122"/>
                            </a:rPr>
                            <m:t>,</m:t>
                          </m:r>
                          <m:r>
                            <m:rPr>
                              <m:sty m:val="p"/>
                            </m:rPr>
                            <a:rPr lang="en-US" altLang="zh-CN" sz="2400" b="0" i="0" dirty="0" smtClean="0">
                              <a:solidFill>
                                <a:srgbClr val="203864"/>
                              </a:solidFill>
                              <a:latin typeface="Cambria Math"/>
                              <a:ea typeface="微软雅黑" panose="020B0503020204020204" pitchFamily="34" charset="-122"/>
                            </a:rPr>
                            <m:t>y</m:t>
                          </m:r>
                        </m:e>
                      </m:d>
                      <m:r>
                        <a:rPr lang="en-US" altLang="zh-CN" sz="2400" b="0" i="0" dirty="0" smtClean="0">
                          <a:solidFill>
                            <a:srgbClr val="203864"/>
                          </a:solidFill>
                          <a:latin typeface="Cambria Math"/>
                          <a:ea typeface="微软雅黑" panose="020B0503020204020204" pitchFamily="34" charset="-122"/>
                        </a:rPr>
                        <m:t>=</m:t>
                      </m:r>
                      <m:f>
                        <m:fPr>
                          <m:ctrlPr>
                            <a:rPr lang="en-US" altLang="zh-CN" sz="2400" b="0" i="1" dirty="0" smtClean="0">
                              <a:solidFill>
                                <a:srgbClr val="203864"/>
                              </a:solidFill>
                              <a:latin typeface="Cambria Math" panose="02040503050406030204" pitchFamily="18" charset="0"/>
                              <a:ea typeface="微软雅黑" panose="020B0503020204020204" pitchFamily="34" charset="-122"/>
                            </a:rPr>
                          </m:ctrlPr>
                        </m:fPr>
                        <m:num>
                          <m:nary>
                            <m:naryPr>
                              <m:chr m:val="∑"/>
                              <m:subHide m:val="on"/>
                              <m:supHide m:val="on"/>
                              <m:ctrlPr>
                                <a:rPr lang="en-US" altLang="zh-CN" sz="2400" b="0" i="1" dirty="0" smtClean="0">
                                  <a:solidFill>
                                    <a:srgbClr val="203864"/>
                                  </a:solidFill>
                                  <a:latin typeface="Cambria Math" panose="02040503050406030204" pitchFamily="18" charset="0"/>
                                  <a:ea typeface="微软雅黑" panose="020B0503020204020204" pitchFamily="34" charset="-122"/>
                                </a:rPr>
                              </m:ctrlPr>
                            </m:naryPr>
                            <m:sub/>
                            <m:sup/>
                            <m:e>
                              <m:d>
                                <m:dPr>
                                  <m:ctrlPr>
                                    <a:rPr lang="en-US" altLang="zh-CN" sz="2400" b="0" i="1" dirty="0" smtClean="0">
                                      <a:solidFill>
                                        <a:srgbClr val="203864"/>
                                      </a:solidFill>
                                      <a:latin typeface="Cambria Math" panose="02040503050406030204" pitchFamily="18" charset="0"/>
                                      <a:ea typeface="微软雅黑" panose="020B0503020204020204" pitchFamily="34" charset="-122"/>
                                    </a:rPr>
                                  </m:ctrlPr>
                                </m:dPr>
                                <m:e>
                                  <m:r>
                                    <a:rPr lang="en-US" altLang="zh-CN" sz="2400" b="0" i="1" dirty="0" smtClean="0">
                                      <a:solidFill>
                                        <a:srgbClr val="203864"/>
                                      </a:solidFill>
                                      <a:latin typeface="Cambria Math"/>
                                      <a:ea typeface="微软雅黑" panose="020B0503020204020204" pitchFamily="34" charset="-122"/>
                                    </a:rPr>
                                    <m:t>𝑥</m:t>
                                  </m:r>
                                  <m:r>
                                    <a:rPr lang="en-US" altLang="zh-CN" sz="2400" b="0" i="1" dirty="0" smtClean="0">
                                      <a:solidFill>
                                        <a:srgbClr val="203864"/>
                                      </a:solidFill>
                                      <a:latin typeface="Cambria Math"/>
                                      <a:ea typeface="Cambria Math"/>
                                    </a:rPr>
                                    <m:t>×</m:t>
                                  </m:r>
                                  <m:r>
                                    <a:rPr lang="en-US" altLang="zh-CN" sz="2400" b="0" i="1" dirty="0" smtClean="0">
                                      <a:solidFill>
                                        <a:srgbClr val="203864"/>
                                      </a:solidFill>
                                      <a:latin typeface="Cambria Math"/>
                                      <a:ea typeface="Cambria Math"/>
                                    </a:rPr>
                                    <m:t>𝑦</m:t>
                                  </m:r>
                                </m:e>
                              </m:d>
                            </m:e>
                          </m:nary>
                        </m:num>
                        <m:den>
                          <m:rad>
                            <m:radPr>
                              <m:degHide m:val="on"/>
                              <m:ctrlPr>
                                <a:rPr lang="en-US" altLang="zh-CN" sz="2400" b="0" i="1" dirty="0" smtClean="0">
                                  <a:solidFill>
                                    <a:srgbClr val="203864"/>
                                  </a:solidFill>
                                  <a:latin typeface="Cambria Math" panose="02040503050406030204" pitchFamily="18" charset="0"/>
                                  <a:ea typeface="微软雅黑" panose="020B0503020204020204" pitchFamily="34" charset="-122"/>
                                </a:rPr>
                              </m:ctrlPr>
                            </m:radPr>
                            <m:deg/>
                            <m:e>
                              <m:nary>
                                <m:naryPr>
                                  <m:chr m:val="∑"/>
                                  <m:subHide m:val="on"/>
                                  <m:supHide m:val="on"/>
                                  <m:ctrlPr>
                                    <a:rPr lang="en-US" altLang="zh-CN" sz="2400" b="0" i="1" dirty="0" smtClean="0">
                                      <a:solidFill>
                                        <a:srgbClr val="203864"/>
                                      </a:solidFill>
                                      <a:latin typeface="Cambria Math" panose="02040503050406030204" pitchFamily="18" charset="0"/>
                                      <a:ea typeface="微软雅黑" panose="020B0503020204020204" pitchFamily="34" charset="-122"/>
                                    </a:rPr>
                                  </m:ctrlPr>
                                </m:naryPr>
                                <m:sub/>
                                <m:sup/>
                                <m:e>
                                  <m:d>
                                    <m:dPr>
                                      <m:ctrlPr>
                                        <a:rPr lang="en-US" altLang="zh-CN" sz="2400" b="0" i="1" dirty="0" smtClean="0">
                                          <a:solidFill>
                                            <a:srgbClr val="203864"/>
                                          </a:solidFill>
                                          <a:latin typeface="Cambria Math" panose="02040503050406030204" pitchFamily="18" charset="0"/>
                                          <a:ea typeface="微软雅黑" panose="020B0503020204020204" pitchFamily="34" charset="-122"/>
                                        </a:rPr>
                                      </m:ctrlPr>
                                    </m:dPr>
                                    <m:e>
                                      <m:sSup>
                                        <m:sSupPr>
                                          <m:ctrlPr>
                                            <a:rPr lang="en-US" altLang="zh-CN" sz="2400" i="1" dirty="0">
                                              <a:solidFill>
                                                <a:srgbClr val="203864"/>
                                              </a:solidFill>
                                              <a:latin typeface="Cambria Math" panose="02040503050406030204" pitchFamily="18" charset="0"/>
                                              <a:ea typeface="微软雅黑" panose="020B0503020204020204" pitchFamily="34" charset="-122"/>
                                            </a:rPr>
                                          </m:ctrlPr>
                                        </m:sSupPr>
                                        <m:e>
                                          <m:sSub>
                                            <m:sSubPr>
                                              <m:ctrlPr>
                                                <a:rPr lang="en-US" altLang="zh-CN" sz="2400" i="1" dirty="0">
                                                  <a:solidFill>
                                                    <a:srgbClr val="203864"/>
                                                  </a:solidFill>
                                                  <a:latin typeface="Cambria Math" panose="02040503050406030204" pitchFamily="18" charset="0"/>
                                                  <a:ea typeface="微软雅黑" panose="020B0503020204020204" pitchFamily="34" charset="-122"/>
                                                </a:rPr>
                                              </m:ctrlPr>
                                            </m:sSubPr>
                                            <m:e>
                                              <m:r>
                                                <a:rPr lang="en-US" altLang="zh-CN" sz="2400" i="1" dirty="0">
                                                  <a:solidFill>
                                                    <a:srgbClr val="203864"/>
                                                  </a:solidFill>
                                                  <a:latin typeface="Cambria Math"/>
                                                  <a:ea typeface="微软雅黑" panose="020B0503020204020204" pitchFamily="34" charset="-122"/>
                                                </a:rPr>
                                                <m:t>𝑥</m:t>
                                              </m:r>
                                            </m:e>
                                            <m:sub>
                                              <m:r>
                                                <a:rPr lang="en-US" altLang="zh-CN" sz="2400" i="1" dirty="0">
                                                  <a:solidFill>
                                                    <a:srgbClr val="203864"/>
                                                  </a:solidFill>
                                                  <a:latin typeface="Cambria Math"/>
                                                  <a:ea typeface="微软雅黑" panose="020B0503020204020204" pitchFamily="34" charset="-122"/>
                                                </a:rPr>
                                                <m:t>𝑖</m:t>
                                              </m:r>
                                            </m:sub>
                                          </m:sSub>
                                        </m:e>
                                        <m:sup>
                                          <m:r>
                                            <a:rPr lang="en-US" altLang="zh-CN" sz="2400" i="1" dirty="0">
                                              <a:solidFill>
                                                <a:srgbClr val="203864"/>
                                              </a:solidFill>
                                              <a:latin typeface="Cambria Math"/>
                                              <a:ea typeface="微软雅黑" panose="020B0503020204020204" pitchFamily="34" charset="-122"/>
                                            </a:rPr>
                                            <m:t>2</m:t>
                                          </m:r>
                                        </m:sup>
                                      </m:sSup>
                                    </m:e>
                                  </m:d>
                                  <m:r>
                                    <a:rPr lang="en-US" altLang="zh-CN" sz="2400" b="0" i="1" dirty="0" smtClean="0">
                                      <a:solidFill>
                                        <a:srgbClr val="203864"/>
                                      </a:solidFill>
                                      <a:latin typeface="Cambria Math"/>
                                      <a:ea typeface="Cambria Math"/>
                                    </a:rPr>
                                    <m:t>×</m:t>
                                  </m:r>
                                  <m:nary>
                                    <m:naryPr>
                                      <m:chr m:val="∑"/>
                                      <m:subHide m:val="on"/>
                                      <m:supHide m:val="on"/>
                                      <m:ctrlPr>
                                        <a:rPr lang="en-US" altLang="zh-CN" sz="2400" b="0" i="1" dirty="0" smtClean="0">
                                          <a:solidFill>
                                            <a:srgbClr val="203864"/>
                                          </a:solidFill>
                                          <a:latin typeface="Cambria Math" panose="02040503050406030204" pitchFamily="18" charset="0"/>
                                          <a:ea typeface="Cambria Math"/>
                                        </a:rPr>
                                      </m:ctrlPr>
                                    </m:naryPr>
                                    <m:sub/>
                                    <m:sup/>
                                    <m:e>
                                      <m:d>
                                        <m:dPr>
                                          <m:ctrlPr>
                                            <a:rPr lang="en-US" altLang="zh-CN" sz="2400" b="0" i="1" dirty="0" smtClean="0">
                                              <a:solidFill>
                                                <a:srgbClr val="203864"/>
                                              </a:solidFill>
                                              <a:latin typeface="Cambria Math" panose="02040503050406030204" pitchFamily="18" charset="0"/>
                                              <a:ea typeface="Cambria Math"/>
                                            </a:rPr>
                                          </m:ctrlPr>
                                        </m:dPr>
                                        <m:e>
                                          <m:sSup>
                                            <m:sSupPr>
                                              <m:ctrlPr>
                                                <a:rPr lang="en-US" altLang="zh-CN" sz="2400" b="0" i="1" dirty="0" smtClean="0">
                                                  <a:solidFill>
                                                    <a:srgbClr val="203864"/>
                                                  </a:solidFill>
                                                  <a:latin typeface="Cambria Math" panose="02040503050406030204" pitchFamily="18" charset="0"/>
                                                  <a:ea typeface="Cambria Math"/>
                                                </a:rPr>
                                              </m:ctrlPr>
                                            </m:sSupPr>
                                            <m:e>
                                              <m:sSub>
                                                <m:sSubPr>
                                                  <m:ctrlPr>
                                                    <a:rPr lang="en-US" altLang="zh-CN" sz="2400" b="0" i="1" dirty="0" smtClean="0">
                                                      <a:solidFill>
                                                        <a:srgbClr val="203864"/>
                                                      </a:solidFill>
                                                      <a:latin typeface="Cambria Math" panose="02040503050406030204" pitchFamily="18" charset="0"/>
                                                      <a:ea typeface="Cambria Math"/>
                                                    </a:rPr>
                                                  </m:ctrlPr>
                                                </m:sSubPr>
                                                <m:e>
                                                  <m:r>
                                                    <a:rPr lang="en-US" altLang="zh-CN" sz="2400" b="0" i="1" dirty="0" smtClean="0">
                                                      <a:solidFill>
                                                        <a:srgbClr val="203864"/>
                                                      </a:solidFill>
                                                      <a:latin typeface="Cambria Math"/>
                                                      <a:ea typeface="Cambria Math"/>
                                                    </a:rPr>
                                                    <m:t>𝑦</m:t>
                                                  </m:r>
                                                </m:e>
                                                <m:sub>
                                                  <m:r>
                                                    <a:rPr lang="en-US" altLang="zh-CN" sz="2400" b="0" i="1" dirty="0" smtClean="0">
                                                      <a:solidFill>
                                                        <a:srgbClr val="203864"/>
                                                      </a:solidFill>
                                                      <a:latin typeface="Cambria Math"/>
                                                      <a:ea typeface="Cambria Math"/>
                                                    </a:rPr>
                                                    <m:t>𝑖</m:t>
                                                  </m:r>
                                                </m:sub>
                                              </m:sSub>
                                            </m:e>
                                            <m:sup>
                                              <m:r>
                                                <a:rPr lang="en-US" altLang="zh-CN" sz="2400" b="0" i="1" dirty="0" smtClean="0">
                                                  <a:solidFill>
                                                    <a:srgbClr val="203864"/>
                                                  </a:solidFill>
                                                  <a:latin typeface="Cambria Math"/>
                                                  <a:ea typeface="Cambria Math"/>
                                                </a:rPr>
                                                <m:t>2</m:t>
                                              </m:r>
                                            </m:sup>
                                          </m:sSup>
                                        </m:e>
                                      </m:d>
                                    </m:e>
                                  </m:nary>
                                </m:e>
                              </m:nary>
                            </m:e>
                          </m:rad>
                        </m:den>
                      </m:f>
                    </m:oMath>
                  </m:oMathPara>
                </a14:m>
                <a:endParaRPr lang="en-US" altLang="zh-CN" sz="2400" dirty="0">
                  <a:solidFill>
                    <a:srgbClr val="203864"/>
                  </a:solidFill>
                  <a:latin typeface="微软雅黑" panose="020B0503020204020204" pitchFamily="34" charset="-122"/>
                  <a:ea typeface="微软雅黑" panose="020B0503020204020204" pitchFamily="34" charset="-122"/>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395536" y="972322"/>
                <a:ext cx="8227457" cy="3806099"/>
              </a:xfrm>
              <a:prstGeom prst="rect">
                <a:avLst/>
              </a:prstGeom>
              <a:blipFill>
                <a:blip r:embed="rId4"/>
                <a:stretch>
                  <a:fillRect l="-741" t="-1282" r="-1778"/>
                </a:stretch>
              </a:blipFill>
            </p:spPr>
            <p:txBody>
              <a:bodyPr/>
              <a:lstStyle/>
              <a:p>
                <a:r>
                  <a:rPr lang="en-US">
                    <a:noFill/>
                  </a:rPr>
                  <a:t> </a:t>
                </a:r>
              </a:p>
            </p:txBody>
          </p:sp>
        </mc:Fallback>
      </mc:AlternateContent>
    </p:spTree>
    <p:extLst>
      <p:ext uri="{BB962C8B-B14F-4D97-AF65-F5344CB8AC3E}">
        <p14:creationId xmlns:p14="http://schemas.microsoft.com/office/powerpoint/2010/main" val="18190582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5" end="5"/>
                                            </p:txEl>
                                          </p:spTgt>
                                        </p:tgtEl>
                                        <p:attrNameLst>
                                          <p:attrName>style.visibility</p:attrName>
                                        </p:attrNameLst>
                                      </p:cBhvr>
                                      <p:to>
                                        <p:strVal val="visible"/>
                                      </p:to>
                                    </p:set>
                                    <p:animEffect transition="in" filter="randombar(horizontal)">
                                      <p:cBhvr>
                                        <p:cTn id="7" dur="500"/>
                                        <p:tgtEl>
                                          <p:spTgt spid="11">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randombar(horizontal)">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fade">
                                      <p:cBhvr>
                                        <p:cTn id="17" dur="1000"/>
                                        <p:tgtEl>
                                          <p:spTgt spid="11">
                                            <p:txEl>
                                              <p:pRg st="0" end="0"/>
                                            </p:txEl>
                                          </p:spTgt>
                                        </p:tgtEl>
                                      </p:cBhvr>
                                    </p:animEffect>
                                    <p:anim calcmode="lin" valueType="num">
                                      <p:cBhvr>
                                        <p:cTn id="1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1">
                                            <p:txEl>
                                              <p:pRg st="2" end="2"/>
                                            </p:txEl>
                                          </p:spTgt>
                                        </p:tgtEl>
                                        <p:attrNameLst>
                                          <p:attrName>style.visibility</p:attrName>
                                        </p:attrNameLst>
                                      </p:cBhvr>
                                      <p:to>
                                        <p:strVal val="visible"/>
                                      </p:to>
                                    </p:set>
                                    <p:animEffect transition="in" filter="fade">
                                      <p:cBhvr>
                                        <p:cTn id="24" dur="1000"/>
                                        <p:tgtEl>
                                          <p:spTgt spid="11">
                                            <p:txEl>
                                              <p:pRg st="2" end="2"/>
                                            </p:txEl>
                                          </p:spTgt>
                                        </p:tgtEl>
                                      </p:cBhvr>
                                    </p:animEffect>
                                    <p:anim calcmode="lin" valueType="num">
                                      <p:cBhvr>
                                        <p:cTn id="25"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a:xfrm>
            <a:off x="1043608" y="121196"/>
            <a:ext cx="5400600"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MS-Alignment</a:t>
            </a:r>
            <a:endParaRPr lang="zh-CN" altLang="en-US" sz="3600" dirty="0"/>
          </a:p>
        </p:txBody>
      </p:sp>
      <p:graphicFrame>
        <p:nvGraphicFramePr>
          <p:cNvPr id="3" name="表格 3"/>
          <p:cNvGraphicFramePr>
            <a:graphicFrameLocks noGrp="1"/>
          </p:cNvGraphicFramePr>
          <p:nvPr>
            <p:extLst>
              <p:ext uri="{D42A27DB-BD31-4B8C-83A1-F6EECF244321}">
                <p14:modId xmlns:p14="http://schemas.microsoft.com/office/powerpoint/2010/main" val="2335226487"/>
              </p:ext>
            </p:extLst>
          </p:nvPr>
        </p:nvGraphicFramePr>
        <p:xfrm>
          <a:off x="6298954" y="1146727"/>
          <a:ext cx="1800200" cy="1828800"/>
        </p:xfrm>
        <a:graphic>
          <a:graphicData uri="http://schemas.openxmlformats.org/drawingml/2006/table">
            <a:tbl>
              <a:tblPr firstRow="1" bandRow="1">
                <a:tableStyleId>{3B4B98B0-60AC-42C2-AFA5-B58CD77FA1E5}</a:tableStyleId>
              </a:tblPr>
              <a:tblGrid>
                <a:gridCol w="648072">
                  <a:extLst>
                    <a:ext uri="{9D8B030D-6E8A-4147-A177-3AD203B41FA5}">
                      <a16:colId xmlns:a16="http://schemas.microsoft.com/office/drawing/2014/main" val="20000"/>
                    </a:ext>
                  </a:extLst>
                </a:gridCol>
                <a:gridCol w="1152128">
                  <a:extLst>
                    <a:ext uri="{9D8B030D-6E8A-4147-A177-3AD203B41FA5}">
                      <a16:colId xmlns:a16="http://schemas.microsoft.com/office/drawing/2014/main" val="20001"/>
                    </a:ext>
                  </a:extLst>
                </a:gridCol>
              </a:tblGrid>
              <a:tr h="356329">
                <a:tc>
                  <a:txBody>
                    <a:bodyPr/>
                    <a:lstStyle/>
                    <a:p>
                      <a:r>
                        <a:rPr lang="en-US" altLang="zh-CN" dirty="0" smtClean="0"/>
                        <a:t>m/z</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t>intensity</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0"/>
                  </a:ext>
                </a:extLst>
              </a:tr>
              <a:tr h="361277">
                <a:tc>
                  <a:txBody>
                    <a:bodyPr/>
                    <a:lstStyle/>
                    <a:p>
                      <a:r>
                        <a:rPr lang="en-US" altLang="zh-CN" dirty="0" smtClean="0"/>
                        <a:t>100</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t>100</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1"/>
                  </a:ext>
                </a:extLst>
              </a:tr>
              <a:tr h="361277">
                <a:tc>
                  <a:txBody>
                    <a:bodyPr/>
                    <a:lstStyle/>
                    <a:p>
                      <a:r>
                        <a:rPr lang="en-US" altLang="zh-CN" dirty="0" smtClean="0"/>
                        <a:t>200</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t>50</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2"/>
                  </a:ext>
                </a:extLst>
              </a:tr>
              <a:tr h="361277">
                <a:tc>
                  <a:txBody>
                    <a:bodyPr/>
                    <a:lstStyle/>
                    <a:p>
                      <a:r>
                        <a:rPr lang="en-US" altLang="zh-CN" dirty="0" smtClean="0"/>
                        <a:t>300</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t>80</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3"/>
                  </a:ext>
                </a:extLst>
              </a:tr>
              <a:tr h="361277">
                <a:tc>
                  <a:txBody>
                    <a:bodyPr/>
                    <a:lstStyle/>
                    <a:p>
                      <a:r>
                        <a:rPr lang="en-US" altLang="zh-CN" dirty="0" smtClean="0"/>
                        <a:t>350</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t>80</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4"/>
                  </a:ext>
                </a:extLst>
              </a:tr>
            </a:tbl>
          </a:graphicData>
        </a:graphic>
      </p:graphicFrame>
      <p:graphicFrame>
        <p:nvGraphicFramePr>
          <p:cNvPr id="4" name="表格 5"/>
          <p:cNvGraphicFramePr>
            <a:graphicFrameLocks noGrp="1"/>
          </p:cNvGraphicFramePr>
          <p:nvPr>
            <p:extLst>
              <p:ext uri="{D42A27DB-BD31-4B8C-83A1-F6EECF244321}">
                <p14:modId xmlns:p14="http://schemas.microsoft.com/office/powerpoint/2010/main" val="3592135420"/>
              </p:ext>
            </p:extLst>
          </p:nvPr>
        </p:nvGraphicFramePr>
        <p:xfrm>
          <a:off x="6298954" y="3436152"/>
          <a:ext cx="1800200" cy="1463040"/>
        </p:xfrm>
        <a:graphic>
          <a:graphicData uri="http://schemas.openxmlformats.org/drawingml/2006/table">
            <a:tbl>
              <a:tblPr firstRow="1" bandRow="1">
                <a:tableStyleId>{3B4B98B0-60AC-42C2-AFA5-B58CD77FA1E5}</a:tableStyleId>
              </a:tblPr>
              <a:tblGrid>
                <a:gridCol w="648072">
                  <a:extLst>
                    <a:ext uri="{9D8B030D-6E8A-4147-A177-3AD203B41FA5}">
                      <a16:colId xmlns:a16="http://schemas.microsoft.com/office/drawing/2014/main" val="20000"/>
                    </a:ext>
                  </a:extLst>
                </a:gridCol>
                <a:gridCol w="1152128">
                  <a:extLst>
                    <a:ext uri="{9D8B030D-6E8A-4147-A177-3AD203B41FA5}">
                      <a16:colId xmlns:a16="http://schemas.microsoft.com/office/drawing/2014/main" val="20001"/>
                    </a:ext>
                  </a:extLst>
                </a:gridCol>
              </a:tblGrid>
              <a:tr h="356329">
                <a:tc>
                  <a:txBody>
                    <a:bodyPr/>
                    <a:lstStyle/>
                    <a:p>
                      <a:r>
                        <a:rPr lang="en-US" altLang="zh-CN" dirty="0" smtClean="0"/>
                        <a:t>m/z</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t>intensity</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0"/>
                  </a:ext>
                </a:extLst>
              </a:tr>
              <a:tr h="361277">
                <a:tc>
                  <a:txBody>
                    <a:bodyPr/>
                    <a:lstStyle/>
                    <a:p>
                      <a:r>
                        <a:rPr lang="en-US" altLang="zh-CN" dirty="0" smtClean="0"/>
                        <a:t>100</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t>100</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1"/>
                  </a:ext>
                </a:extLst>
              </a:tr>
              <a:tr h="361277">
                <a:tc>
                  <a:txBody>
                    <a:bodyPr/>
                    <a:lstStyle/>
                    <a:p>
                      <a:r>
                        <a:rPr lang="en-US" altLang="zh-CN" dirty="0" smtClean="0"/>
                        <a:t>300</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t>60</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2"/>
                  </a:ext>
                </a:extLst>
              </a:tr>
              <a:tr h="361277">
                <a:tc>
                  <a:txBody>
                    <a:bodyPr/>
                    <a:lstStyle/>
                    <a:p>
                      <a:r>
                        <a:rPr lang="en-US" altLang="zh-CN" dirty="0" smtClean="0"/>
                        <a:t>310</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t>10</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3"/>
                  </a:ext>
                </a:extLst>
              </a:tr>
            </a:tbl>
          </a:graphicData>
        </a:graphic>
      </p:graphicFrame>
      <p:sp>
        <p:nvSpPr>
          <p:cNvPr id="5" name="TextBox 4"/>
          <p:cNvSpPr txBox="1"/>
          <p:nvPr/>
        </p:nvSpPr>
        <p:spPr>
          <a:xfrm>
            <a:off x="6298954" y="3091961"/>
            <a:ext cx="1082925" cy="369332"/>
          </a:xfrm>
          <a:prstGeom prst="rect">
            <a:avLst/>
          </a:prstGeom>
          <a:noFill/>
        </p:spPr>
        <p:txBody>
          <a:bodyPr wrap="none" rtlCol="0">
            <a:spAutoFit/>
          </a:bodyPr>
          <a:lstStyle/>
          <a:p>
            <a:r>
              <a:rPr lang="en-US" altLang="zh-CN" dirty="0" smtClean="0"/>
              <a:t>reference</a:t>
            </a:r>
            <a:endParaRPr lang="zh-CN" altLang="en-US" dirty="0"/>
          </a:p>
        </p:txBody>
      </p:sp>
      <p:sp>
        <p:nvSpPr>
          <p:cNvPr id="6" name="TextBox 5"/>
          <p:cNvSpPr txBox="1"/>
          <p:nvPr/>
        </p:nvSpPr>
        <p:spPr>
          <a:xfrm>
            <a:off x="485562" y="1015222"/>
            <a:ext cx="4725861" cy="379777"/>
          </a:xfrm>
          <a:prstGeom prst="rect">
            <a:avLst/>
          </a:prstGeom>
          <a:noFill/>
        </p:spPr>
        <p:txBody>
          <a:bodyPr wrap="square" lIns="71305" tIns="35652" rIns="71305" bIns="35652" rtlCol="0">
            <a:sp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Forward: using query as base matrix</a:t>
            </a:r>
          </a:p>
        </p:txBody>
      </p:sp>
      <p:graphicFrame>
        <p:nvGraphicFramePr>
          <p:cNvPr id="7" name="表格 9"/>
          <p:cNvGraphicFramePr>
            <a:graphicFrameLocks noGrp="1"/>
          </p:cNvGraphicFramePr>
          <p:nvPr>
            <p:extLst>
              <p:ext uri="{D42A27DB-BD31-4B8C-83A1-F6EECF244321}">
                <p14:modId xmlns:p14="http://schemas.microsoft.com/office/powerpoint/2010/main" val="3718051536"/>
              </p:ext>
            </p:extLst>
          </p:nvPr>
        </p:nvGraphicFramePr>
        <p:xfrm>
          <a:off x="1187624" y="1421307"/>
          <a:ext cx="3735143" cy="1097280"/>
        </p:xfrm>
        <a:graphic>
          <a:graphicData uri="http://schemas.openxmlformats.org/drawingml/2006/table">
            <a:tbl>
              <a:tblPr firstRow="1" bandRow="1">
                <a:tableStyleId>{125E5076-3810-47DD-B79F-674D7AD40C01}</a:tableStyleId>
              </a:tblPr>
              <a:tblGrid>
                <a:gridCol w="1286871">
                  <a:extLst>
                    <a:ext uri="{9D8B030D-6E8A-4147-A177-3AD203B41FA5}">
                      <a16:colId xmlns:a16="http://schemas.microsoft.com/office/drawing/2014/main" val="20000"/>
                    </a:ext>
                  </a:extLst>
                </a:gridCol>
                <a:gridCol w="576064">
                  <a:extLst>
                    <a:ext uri="{9D8B030D-6E8A-4147-A177-3AD203B41FA5}">
                      <a16:colId xmlns:a16="http://schemas.microsoft.com/office/drawing/2014/main" val="20001"/>
                    </a:ext>
                  </a:extLst>
                </a:gridCol>
                <a:gridCol w="648072">
                  <a:extLst>
                    <a:ext uri="{9D8B030D-6E8A-4147-A177-3AD203B41FA5}">
                      <a16:colId xmlns:a16="http://schemas.microsoft.com/office/drawing/2014/main" val="20002"/>
                    </a:ext>
                  </a:extLst>
                </a:gridCol>
                <a:gridCol w="576064">
                  <a:extLst>
                    <a:ext uri="{9D8B030D-6E8A-4147-A177-3AD203B41FA5}">
                      <a16:colId xmlns:a16="http://schemas.microsoft.com/office/drawing/2014/main" val="20003"/>
                    </a:ext>
                  </a:extLst>
                </a:gridCol>
                <a:gridCol w="648072">
                  <a:extLst>
                    <a:ext uri="{9D8B030D-6E8A-4147-A177-3AD203B41FA5}">
                      <a16:colId xmlns:a16="http://schemas.microsoft.com/office/drawing/2014/main" val="20004"/>
                    </a:ext>
                  </a:extLst>
                </a:gridCol>
              </a:tblGrid>
              <a:tr h="288032">
                <a:tc>
                  <a:txBody>
                    <a:bodyPr/>
                    <a:lstStyle/>
                    <a:p>
                      <a:r>
                        <a:rPr lang="en-US" altLang="zh-CN" dirty="0" smtClean="0"/>
                        <a:t>m/z</a:t>
                      </a:r>
                      <a:endParaRPr lang="zh-CN" altLang="en-US" dirty="0"/>
                    </a:p>
                  </a:txBody>
                  <a:tcPr/>
                </a:tc>
                <a:tc>
                  <a:txBody>
                    <a:bodyPr/>
                    <a:lstStyle/>
                    <a:p>
                      <a:r>
                        <a:rPr lang="en-US" altLang="zh-CN" dirty="0" smtClean="0"/>
                        <a:t>100</a:t>
                      </a:r>
                      <a:endParaRPr lang="zh-CN" altLang="en-US" dirty="0"/>
                    </a:p>
                  </a:txBody>
                  <a:tcPr/>
                </a:tc>
                <a:tc>
                  <a:txBody>
                    <a:bodyPr/>
                    <a:lstStyle/>
                    <a:p>
                      <a:r>
                        <a:rPr lang="en-US" altLang="zh-CN" dirty="0" smtClean="0"/>
                        <a:t>200</a:t>
                      </a:r>
                      <a:endParaRPr lang="zh-CN" altLang="en-US" dirty="0"/>
                    </a:p>
                  </a:txBody>
                  <a:tcPr/>
                </a:tc>
                <a:tc>
                  <a:txBody>
                    <a:bodyPr/>
                    <a:lstStyle/>
                    <a:p>
                      <a:r>
                        <a:rPr lang="en-US" altLang="zh-CN" dirty="0" smtClean="0"/>
                        <a:t>300</a:t>
                      </a:r>
                      <a:endParaRPr lang="zh-CN" altLang="en-US" dirty="0"/>
                    </a:p>
                  </a:txBody>
                  <a:tcPr/>
                </a:tc>
                <a:tc>
                  <a:txBody>
                    <a:bodyPr/>
                    <a:lstStyle/>
                    <a:p>
                      <a:r>
                        <a:rPr lang="en-US" altLang="zh-CN" dirty="0" smtClean="0"/>
                        <a:t>350</a:t>
                      </a:r>
                      <a:endParaRPr lang="zh-CN" altLang="en-US" dirty="0"/>
                    </a:p>
                  </a:txBody>
                  <a:tcPr/>
                </a:tc>
                <a:extLst>
                  <a:ext uri="{0D108BD9-81ED-4DB2-BD59-A6C34878D82A}">
                    <a16:rowId xmlns:a16="http://schemas.microsoft.com/office/drawing/2014/main" val="10000"/>
                  </a:ext>
                </a:extLst>
              </a:tr>
              <a:tr h="288032">
                <a:tc>
                  <a:txBody>
                    <a:bodyPr/>
                    <a:lstStyle/>
                    <a:p>
                      <a:r>
                        <a:rPr lang="en-US" altLang="zh-CN" dirty="0" smtClean="0"/>
                        <a:t>query</a:t>
                      </a:r>
                      <a:endParaRPr lang="zh-CN" altLang="en-US" dirty="0"/>
                    </a:p>
                  </a:txBody>
                  <a:tcPr/>
                </a:tc>
                <a:tc>
                  <a:txBody>
                    <a:bodyPr/>
                    <a:lstStyle/>
                    <a:p>
                      <a:r>
                        <a:rPr lang="en-US" altLang="zh-CN" dirty="0" smtClean="0"/>
                        <a:t>100</a:t>
                      </a:r>
                      <a:endParaRPr lang="zh-CN" altLang="en-US" dirty="0"/>
                    </a:p>
                  </a:txBody>
                  <a:tcPr/>
                </a:tc>
                <a:tc>
                  <a:txBody>
                    <a:bodyPr/>
                    <a:lstStyle/>
                    <a:p>
                      <a:r>
                        <a:rPr lang="en-US" altLang="zh-CN" dirty="0" smtClean="0"/>
                        <a:t>50</a:t>
                      </a:r>
                      <a:endParaRPr lang="zh-CN" altLang="en-US" dirty="0"/>
                    </a:p>
                  </a:txBody>
                  <a:tcPr/>
                </a:tc>
                <a:tc>
                  <a:txBody>
                    <a:bodyPr/>
                    <a:lstStyle/>
                    <a:p>
                      <a:r>
                        <a:rPr lang="en-US" altLang="zh-CN" dirty="0" smtClean="0"/>
                        <a:t>80</a:t>
                      </a:r>
                      <a:endParaRPr lang="zh-CN" altLang="en-US" dirty="0"/>
                    </a:p>
                  </a:txBody>
                  <a:tcPr/>
                </a:tc>
                <a:tc>
                  <a:txBody>
                    <a:bodyPr/>
                    <a:lstStyle/>
                    <a:p>
                      <a:r>
                        <a:rPr lang="en-US" altLang="zh-CN" dirty="0" smtClean="0"/>
                        <a:t>80</a:t>
                      </a:r>
                      <a:endParaRPr lang="zh-CN" altLang="en-US" dirty="0"/>
                    </a:p>
                  </a:txBody>
                  <a:tcPr/>
                </a:tc>
                <a:extLst>
                  <a:ext uri="{0D108BD9-81ED-4DB2-BD59-A6C34878D82A}">
                    <a16:rowId xmlns:a16="http://schemas.microsoft.com/office/drawing/2014/main" val="10001"/>
                  </a:ext>
                </a:extLst>
              </a:tr>
              <a:tr h="288032">
                <a:tc>
                  <a:txBody>
                    <a:bodyPr/>
                    <a:lstStyle/>
                    <a:p>
                      <a:r>
                        <a:rPr lang="en-US" altLang="zh-CN" dirty="0" smtClean="0"/>
                        <a:t>reference</a:t>
                      </a:r>
                      <a:endParaRPr lang="zh-CN" altLang="en-US" dirty="0"/>
                    </a:p>
                  </a:txBody>
                  <a:tcPr/>
                </a:tc>
                <a:tc>
                  <a:txBody>
                    <a:bodyPr/>
                    <a:lstStyle/>
                    <a:p>
                      <a:r>
                        <a:rPr lang="en-US" altLang="zh-CN" dirty="0" smtClean="0"/>
                        <a:t>100</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60</a:t>
                      </a:r>
                      <a:endParaRPr lang="zh-CN" altLang="en-US" dirty="0"/>
                    </a:p>
                  </a:txBody>
                  <a:tcPr/>
                </a:tc>
                <a:tc>
                  <a:txBody>
                    <a:bodyPr/>
                    <a:lstStyle/>
                    <a:p>
                      <a:r>
                        <a:rPr lang="en-US" altLang="zh-CN" dirty="0" smtClean="0"/>
                        <a:t>0</a:t>
                      </a:r>
                      <a:endParaRPr lang="zh-CN" altLang="en-US" dirty="0"/>
                    </a:p>
                  </a:txBody>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8" name="TextBox 7"/>
              <p:cNvSpPr txBox="1"/>
              <p:nvPr/>
            </p:nvSpPr>
            <p:spPr>
              <a:xfrm>
                <a:off x="-9285" y="2558503"/>
                <a:ext cx="5648872" cy="318222"/>
              </a:xfrm>
              <a:prstGeom prst="rect">
                <a:avLst/>
              </a:prstGeom>
              <a:noFill/>
            </p:spPr>
            <p:txBody>
              <a:bodyPr wrap="square" lIns="71305" tIns="35652" rIns="71305" bIns="35652" rtlCol="0">
                <a:spAutoFit/>
              </a:bodyPr>
              <a:lstStyle/>
              <a:p>
                <a:pPr/>
                <a14:m>
                  <m:oMathPara xmlns:m="http://schemas.openxmlformats.org/officeDocument/2006/math">
                    <m:oMathParaPr>
                      <m:jc m:val="centerGroup"/>
                    </m:oMathParaPr>
                    <m:oMath xmlns:m="http://schemas.openxmlformats.org/officeDocument/2006/math">
                      <m:func>
                        <m:funcPr>
                          <m:ctrlPr>
                            <a:rPr lang="en-US" altLang="zh-CN" sz="1600" i="1" smtClean="0">
                              <a:solidFill>
                                <a:srgbClr val="203864"/>
                              </a:solidFill>
                              <a:latin typeface="Cambria Math" panose="02040503050406030204" pitchFamily="18" charset="0"/>
                              <a:ea typeface="微软雅黑" panose="020B0503020204020204" pitchFamily="34" charset="-122"/>
                            </a:rPr>
                          </m:ctrlPr>
                        </m:funcPr>
                        <m:fName>
                          <m:r>
                            <m:rPr>
                              <m:sty m:val="p"/>
                            </m:rPr>
                            <a:rPr lang="en-US" altLang="zh-CN" sz="1600" i="0" smtClean="0">
                              <a:solidFill>
                                <a:srgbClr val="203864"/>
                              </a:solidFill>
                              <a:latin typeface="Cambria Math"/>
                              <a:ea typeface="微软雅黑" panose="020B0503020204020204" pitchFamily="34" charset="-122"/>
                            </a:rPr>
                            <m:t>cos</m:t>
                          </m:r>
                        </m:fName>
                        <m:e>
                          <m:d>
                            <m:dPr>
                              <m:ctrlPr>
                                <a:rPr lang="en-US" altLang="zh-CN" sz="1600" i="1" smtClean="0">
                                  <a:solidFill>
                                    <a:srgbClr val="203864"/>
                                  </a:solidFill>
                                  <a:latin typeface="Cambria Math" panose="02040503050406030204" pitchFamily="18" charset="0"/>
                                  <a:ea typeface="微软雅黑" panose="020B0503020204020204" pitchFamily="34" charset="-122"/>
                                </a:rPr>
                              </m:ctrlPr>
                            </m:dPr>
                            <m:e>
                              <m:m>
                                <m:mPr>
                                  <m:mcs>
                                    <m:mc>
                                      <m:mcPr>
                                        <m:count m:val="2"/>
                                        <m:mcJc m:val="center"/>
                                      </m:mcPr>
                                    </m:mc>
                                  </m:mcs>
                                  <m:ctrlPr>
                                    <a:rPr lang="en-US" altLang="zh-CN" sz="1600" i="1" smtClean="0">
                                      <a:solidFill>
                                        <a:srgbClr val="203864"/>
                                      </a:solidFill>
                                      <a:latin typeface="Cambria Math" panose="02040503050406030204" pitchFamily="18" charset="0"/>
                                      <a:ea typeface="微软雅黑" panose="020B0503020204020204" pitchFamily="34" charset="-122"/>
                                    </a:rPr>
                                  </m:ctrlPr>
                                </m:mPr>
                                <m:mr>
                                  <m:e>
                                    <m:r>
                                      <m:rPr>
                                        <m:brk m:alnAt="7"/>
                                      </m:rPr>
                                      <a:rPr lang="en-US" altLang="zh-CN" sz="1600" b="0" i="1" smtClean="0">
                                        <a:solidFill>
                                          <a:srgbClr val="203864"/>
                                        </a:solidFill>
                                        <a:latin typeface="Cambria Math"/>
                                        <a:ea typeface="微软雅黑" panose="020B0503020204020204" pitchFamily="34" charset="-122"/>
                                      </a:rPr>
                                      <m:t>𝑞</m:t>
                                    </m:r>
                                    <m:r>
                                      <a:rPr lang="en-US" altLang="zh-CN" sz="1600" b="0" i="1" smtClean="0">
                                        <a:solidFill>
                                          <a:srgbClr val="203864"/>
                                        </a:solidFill>
                                        <a:latin typeface="Cambria Math"/>
                                        <a:ea typeface="微软雅黑" panose="020B0503020204020204" pitchFamily="34" charset="-122"/>
                                      </a:rPr>
                                      <m:t>𝑢𝑒𝑟𝑦</m:t>
                                    </m:r>
                                  </m:e>
                                  <m:e>
                                    <m:r>
                                      <a:rPr lang="en-US" altLang="zh-CN" sz="1600" b="0" i="1" smtClean="0">
                                        <a:solidFill>
                                          <a:srgbClr val="203864"/>
                                        </a:solidFill>
                                        <a:latin typeface="Cambria Math"/>
                                        <a:ea typeface="微软雅黑" panose="020B0503020204020204" pitchFamily="34" charset="-122"/>
                                      </a:rPr>
                                      <m:t>𝑟𝑒𝑓𝑒𝑟𝑒𝑛𝑐𝑒</m:t>
                                    </m:r>
                                  </m:e>
                                </m:mr>
                              </m:m>
                            </m:e>
                          </m:d>
                          <m:r>
                            <a:rPr lang="en-US" altLang="zh-CN" sz="1600" i="1">
                              <a:solidFill>
                                <a:srgbClr val="203864"/>
                              </a:solidFill>
                              <a:latin typeface="Cambria Math"/>
                              <a:ea typeface="微软雅黑" panose="020B0503020204020204" pitchFamily="34" charset="-122"/>
                            </a:rPr>
                            <m:t>=0.7978698</m:t>
                          </m:r>
                        </m:e>
                      </m:func>
                    </m:oMath>
                  </m:oMathPara>
                </a14:m>
                <a:endParaRPr lang="en-US" altLang="zh-CN" sz="1600" dirty="0" smtClean="0">
                  <a:solidFill>
                    <a:srgbClr val="203864"/>
                  </a:solidFill>
                  <a:latin typeface="微软雅黑" panose="020B0503020204020204" pitchFamily="34" charset="-122"/>
                  <a:ea typeface="微软雅黑" panose="020B0503020204020204" pitchFamily="34" charset="-122"/>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9285" y="2558503"/>
                <a:ext cx="5648872" cy="318222"/>
              </a:xfrm>
              <a:prstGeom prst="rect">
                <a:avLst/>
              </a:prstGeom>
              <a:blipFill>
                <a:blip r:embed="rId2"/>
                <a:stretch>
                  <a:fillRect b="-13462"/>
                </a:stretch>
              </a:blipFill>
            </p:spPr>
            <p:txBody>
              <a:bodyPr/>
              <a:lstStyle/>
              <a:p>
                <a:r>
                  <a:rPr lang="en-US">
                    <a:noFill/>
                  </a:rPr>
                  <a:t> </a:t>
                </a:r>
              </a:p>
            </p:txBody>
          </p:sp>
        </mc:Fallback>
      </mc:AlternateContent>
      <p:sp>
        <p:nvSpPr>
          <p:cNvPr id="9" name="TextBox 8"/>
          <p:cNvSpPr txBox="1"/>
          <p:nvPr/>
        </p:nvSpPr>
        <p:spPr>
          <a:xfrm>
            <a:off x="480183" y="2929643"/>
            <a:ext cx="5027921" cy="379777"/>
          </a:xfrm>
          <a:prstGeom prst="rect">
            <a:avLst/>
          </a:prstGeom>
          <a:noFill/>
        </p:spPr>
        <p:txBody>
          <a:bodyPr wrap="square" lIns="71305" tIns="35652" rIns="71305" bIns="35652" rtlCol="0">
            <a:sp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Reverse: using reference as base matrix</a:t>
            </a:r>
          </a:p>
        </p:txBody>
      </p:sp>
      <p:graphicFrame>
        <p:nvGraphicFramePr>
          <p:cNvPr id="10" name="表格 13"/>
          <p:cNvGraphicFramePr>
            <a:graphicFrameLocks noGrp="1"/>
          </p:cNvGraphicFramePr>
          <p:nvPr>
            <p:extLst>
              <p:ext uri="{D42A27DB-BD31-4B8C-83A1-F6EECF244321}">
                <p14:modId xmlns:p14="http://schemas.microsoft.com/office/powerpoint/2010/main" val="63343677"/>
              </p:ext>
            </p:extLst>
          </p:nvPr>
        </p:nvGraphicFramePr>
        <p:xfrm>
          <a:off x="1297605" y="3385073"/>
          <a:ext cx="3024337" cy="1097280"/>
        </p:xfrm>
        <a:graphic>
          <a:graphicData uri="http://schemas.openxmlformats.org/drawingml/2006/table">
            <a:tbl>
              <a:tblPr firstRow="1" bandRow="1">
                <a:tableStyleId>{125E5076-3810-47DD-B79F-674D7AD40C01}</a:tableStyleId>
              </a:tblPr>
              <a:tblGrid>
                <a:gridCol w="1108777">
                  <a:extLst>
                    <a:ext uri="{9D8B030D-6E8A-4147-A177-3AD203B41FA5}">
                      <a16:colId xmlns:a16="http://schemas.microsoft.com/office/drawing/2014/main" val="20000"/>
                    </a:ext>
                  </a:extLst>
                </a:gridCol>
                <a:gridCol w="571410">
                  <a:extLst>
                    <a:ext uri="{9D8B030D-6E8A-4147-A177-3AD203B41FA5}">
                      <a16:colId xmlns:a16="http://schemas.microsoft.com/office/drawing/2014/main" val="20001"/>
                    </a:ext>
                  </a:extLst>
                </a:gridCol>
                <a:gridCol w="672075">
                  <a:extLst>
                    <a:ext uri="{9D8B030D-6E8A-4147-A177-3AD203B41FA5}">
                      <a16:colId xmlns:a16="http://schemas.microsoft.com/office/drawing/2014/main" val="20002"/>
                    </a:ext>
                  </a:extLst>
                </a:gridCol>
                <a:gridCol w="672075">
                  <a:extLst>
                    <a:ext uri="{9D8B030D-6E8A-4147-A177-3AD203B41FA5}">
                      <a16:colId xmlns:a16="http://schemas.microsoft.com/office/drawing/2014/main" val="20003"/>
                    </a:ext>
                  </a:extLst>
                </a:gridCol>
              </a:tblGrid>
              <a:tr h="264029">
                <a:tc>
                  <a:txBody>
                    <a:bodyPr/>
                    <a:lstStyle/>
                    <a:p>
                      <a:r>
                        <a:rPr lang="en-US" altLang="zh-CN" dirty="0" smtClean="0"/>
                        <a:t>m/z</a:t>
                      </a:r>
                      <a:endParaRPr lang="zh-CN" altLang="en-US" dirty="0"/>
                    </a:p>
                  </a:txBody>
                  <a:tcPr/>
                </a:tc>
                <a:tc>
                  <a:txBody>
                    <a:bodyPr/>
                    <a:lstStyle/>
                    <a:p>
                      <a:r>
                        <a:rPr lang="en-US" altLang="zh-CN" dirty="0" smtClean="0"/>
                        <a:t>100</a:t>
                      </a:r>
                      <a:endParaRPr lang="zh-CN" altLang="en-US" dirty="0"/>
                    </a:p>
                  </a:txBody>
                  <a:tcPr/>
                </a:tc>
                <a:tc>
                  <a:txBody>
                    <a:bodyPr/>
                    <a:lstStyle/>
                    <a:p>
                      <a:r>
                        <a:rPr lang="en-US" altLang="zh-CN" dirty="0" smtClean="0"/>
                        <a:t>300</a:t>
                      </a:r>
                      <a:endParaRPr lang="zh-CN" altLang="en-US" dirty="0"/>
                    </a:p>
                  </a:txBody>
                  <a:tcPr/>
                </a:tc>
                <a:tc>
                  <a:txBody>
                    <a:bodyPr/>
                    <a:lstStyle/>
                    <a:p>
                      <a:r>
                        <a:rPr lang="en-US" altLang="zh-CN" dirty="0" smtClean="0"/>
                        <a:t>310</a:t>
                      </a:r>
                      <a:endParaRPr lang="zh-CN" altLang="en-US" dirty="0"/>
                    </a:p>
                  </a:txBody>
                  <a:tcPr/>
                </a:tc>
                <a:extLst>
                  <a:ext uri="{0D108BD9-81ED-4DB2-BD59-A6C34878D82A}">
                    <a16:rowId xmlns:a16="http://schemas.microsoft.com/office/drawing/2014/main" val="10000"/>
                  </a:ext>
                </a:extLst>
              </a:tr>
              <a:tr h="264029">
                <a:tc>
                  <a:txBody>
                    <a:bodyPr/>
                    <a:lstStyle/>
                    <a:p>
                      <a:r>
                        <a:rPr lang="en-US" altLang="zh-CN" dirty="0" smtClean="0"/>
                        <a:t>query</a:t>
                      </a:r>
                      <a:endParaRPr lang="zh-CN" altLang="en-US" dirty="0"/>
                    </a:p>
                  </a:txBody>
                  <a:tcPr/>
                </a:tc>
                <a:tc>
                  <a:txBody>
                    <a:bodyPr/>
                    <a:lstStyle/>
                    <a:p>
                      <a:r>
                        <a:rPr lang="en-US" altLang="zh-CN" dirty="0" smtClean="0"/>
                        <a:t>100</a:t>
                      </a:r>
                      <a:endParaRPr lang="zh-CN" altLang="en-US" dirty="0"/>
                    </a:p>
                  </a:txBody>
                  <a:tcPr/>
                </a:tc>
                <a:tc>
                  <a:txBody>
                    <a:bodyPr/>
                    <a:lstStyle/>
                    <a:p>
                      <a:r>
                        <a:rPr lang="en-US" altLang="zh-CN" dirty="0" smtClean="0"/>
                        <a:t>80</a:t>
                      </a:r>
                      <a:endParaRPr lang="zh-CN" altLang="en-US" dirty="0"/>
                    </a:p>
                  </a:txBody>
                  <a:tcPr/>
                </a:tc>
                <a:tc>
                  <a:txBody>
                    <a:bodyPr/>
                    <a:lstStyle/>
                    <a:p>
                      <a:r>
                        <a:rPr lang="en-US" altLang="zh-CN" dirty="0" smtClean="0"/>
                        <a:t>0</a:t>
                      </a:r>
                      <a:endParaRPr lang="zh-CN" altLang="en-US" dirty="0"/>
                    </a:p>
                  </a:txBody>
                  <a:tcPr/>
                </a:tc>
                <a:extLst>
                  <a:ext uri="{0D108BD9-81ED-4DB2-BD59-A6C34878D82A}">
                    <a16:rowId xmlns:a16="http://schemas.microsoft.com/office/drawing/2014/main" val="10001"/>
                  </a:ext>
                </a:extLst>
              </a:tr>
              <a:tr h="264029">
                <a:tc>
                  <a:txBody>
                    <a:bodyPr/>
                    <a:lstStyle/>
                    <a:p>
                      <a:r>
                        <a:rPr lang="en-US" altLang="zh-CN" dirty="0" smtClean="0"/>
                        <a:t>reference</a:t>
                      </a:r>
                      <a:endParaRPr lang="zh-CN" altLang="en-US" dirty="0"/>
                    </a:p>
                  </a:txBody>
                  <a:tcPr/>
                </a:tc>
                <a:tc>
                  <a:txBody>
                    <a:bodyPr/>
                    <a:lstStyle/>
                    <a:p>
                      <a:r>
                        <a:rPr lang="en-US" altLang="zh-CN" dirty="0" smtClean="0"/>
                        <a:t>100</a:t>
                      </a:r>
                      <a:endParaRPr lang="zh-CN" altLang="en-US" dirty="0"/>
                    </a:p>
                  </a:txBody>
                  <a:tcPr/>
                </a:tc>
                <a:tc>
                  <a:txBody>
                    <a:bodyPr/>
                    <a:lstStyle/>
                    <a:p>
                      <a:r>
                        <a:rPr lang="en-US" altLang="zh-CN" dirty="0" smtClean="0"/>
                        <a:t>60</a:t>
                      </a:r>
                      <a:endParaRPr lang="zh-CN" altLang="en-US" dirty="0"/>
                    </a:p>
                  </a:txBody>
                  <a:tcPr/>
                </a:tc>
                <a:tc>
                  <a:txBody>
                    <a:bodyPr/>
                    <a:lstStyle/>
                    <a:p>
                      <a:r>
                        <a:rPr lang="en-US" altLang="zh-CN" dirty="0" smtClean="0"/>
                        <a:t>10</a:t>
                      </a:r>
                      <a:endParaRPr lang="zh-CN" altLang="en-US" dirty="0"/>
                    </a:p>
                  </a:txBody>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11" name="TextBox 10"/>
              <p:cNvSpPr txBox="1"/>
              <p:nvPr/>
            </p:nvSpPr>
            <p:spPr>
              <a:xfrm>
                <a:off x="-21152" y="4542434"/>
                <a:ext cx="5648872" cy="318222"/>
              </a:xfrm>
              <a:prstGeom prst="rect">
                <a:avLst/>
              </a:prstGeom>
              <a:noFill/>
            </p:spPr>
            <p:txBody>
              <a:bodyPr wrap="square" lIns="71305" tIns="35652" rIns="71305" bIns="35652" rtlCol="0">
                <a:spAutoFit/>
              </a:bodyPr>
              <a:lstStyle/>
              <a:p>
                <a:pPr/>
                <a14:m>
                  <m:oMathPara xmlns:m="http://schemas.openxmlformats.org/officeDocument/2006/math">
                    <m:oMathParaPr>
                      <m:jc m:val="centerGroup"/>
                    </m:oMathParaPr>
                    <m:oMath xmlns:m="http://schemas.openxmlformats.org/officeDocument/2006/math">
                      <m:func>
                        <m:funcPr>
                          <m:ctrlPr>
                            <a:rPr lang="en-US" altLang="zh-CN" sz="1600" i="1" smtClean="0">
                              <a:solidFill>
                                <a:srgbClr val="203864"/>
                              </a:solidFill>
                              <a:latin typeface="Cambria Math" panose="02040503050406030204" pitchFamily="18" charset="0"/>
                              <a:ea typeface="微软雅黑" panose="020B0503020204020204" pitchFamily="34" charset="-122"/>
                            </a:rPr>
                          </m:ctrlPr>
                        </m:funcPr>
                        <m:fName>
                          <m:r>
                            <m:rPr>
                              <m:sty m:val="p"/>
                            </m:rPr>
                            <a:rPr lang="en-US" altLang="zh-CN" sz="1600" i="0" smtClean="0">
                              <a:solidFill>
                                <a:srgbClr val="203864"/>
                              </a:solidFill>
                              <a:latin typeface="Cambria Math"/>
                              <a:ea typeface="微软雅黑" panose="020B0503020204020204" pitchFamily="34" charset="-122"/>
                            </a:rPr>
                            <m:t>cos</m:t>
                          </m:r>
                        </m:fName>
                        <m:e>
                          <m:d>
                            <m:dPr>
                              <m:ctrlPr>
                                <a:rPr lang="en-US" altLang="zh-CN" sz="1600" i="1" smtClean="0">
                                  <a:solidFill>
                                    <a:srgbClr val="203864"/>
                                  </a:solidFill>
                                  <a:latin typeface="Cambria Math" panose="02040503050406030204" pitchFamily="18" charset="0"/>
                                  <a:ea typeface="微软雅黑" panose="020B0503020204020204" pitchFamily="34" charset="-122"/>
                                </a:rPr>
                              </m:ctrlPr>
                            </m:dPr>
                            <m:e>
                              <m:m>
                                <m:mPr>
                                  <m:mcs>
                                    <m:mc>
                                      <m:mcPr>
                                        <m:count m:val="2"/>
                                        <m:mcJc m:val="center"/>
                                      </m:mcPr>
                                    </m:mc>
                                  </m:mcs>
                                  <m:ctrlPr>
                                    <a:rPr lang="en-US" altLang="zh-CN" sz="1600" i="1" smtClean="0">
                                      <a:solidFill>
                                        <a:srgbClr val="203864"/>
                                      </a:solidFill>
                                      <a:latin typeface="Cambria Math" panose="02040503050406030204" pitchFamily="18" charset="0"/>
                                      <a:ea typeface="微软雅黑" panose="020B0503020204020204" pitchFamily="34" charset="-122"/>
                                    </a:rPr>
                                  </m:ctrlPr>
                                </m:mPr>
                                <m:mr>
                                  <m:e>
                                    <m:r>
                                      <a:rPr lang="en-US" altLang="zh-CN" sz="1600" b="0" i="1" smtClean="0">
                                        <a:solidFill>
                                          <a:srgbClr val="203864"/>
                                        </a:solidFill>
                                        <a:latin typeface="Cambria Math"/>
                                        <a:ea typeface="微软雅黑" panose="020B0503020204020204" pitchFamily="34" charset="-122"/>
                                      </a:rPr>
                                      <m:t>𝑟𝑒𝑓𝑒𝑟𝑒𝑛𝑐𝑒</m:t>
                                    </m:r>
                                  </m:e>
                                  <m:e>
                                    <m:r>
                                      <a:rPr lang="en-US" altLang="zh-CN" sz="1600" b="0" i="1" smtClean="0">
                                        <a:solidFill>
                                          <a:srgbClr val="203864"/>
                                        </a:solidFill>
                                        <a:latin typeface="Cambria Math"/>
                                        <a:ea typeface="微软雅黑" panose="020B0503020204020204" pitchFamily="34" charset="-122"/>
                                      </a:rPr>
                                      <m:t>𝑞𝑢𝑒𝑟𝑦</m:t>
                                    </m:r>
                                  </m:e>
                                </m:mr>
                              </m:m>
                            </m:e>
                          </m:d>
                          <m:r>
                            <a:rPr lang="en-US" altLang="zh-CN" sz="1600" i="1">
                              <a:solidFill>
                                <a:srgbClr val="203864"/>
                              </a:solidFill>
                              <a:latin typeface="Cambria Math"/>
                              <a:ea typeface="微软雅黑" panose="020B0503020204020204" pitchFamily="34" charset="-122"/>
                            </a:rPr>
                            <m:t>=0.987369</m:t>
                          </m:r>
                        </m:e>
                      </m:func>
                    </m:oMath>
                  </m:oMathPara>
                </a14:m>
                <a:endParaRPr lang="en-US" altLang="zh-CN" sz="1600" dirty="0" smtClean="0">
                  <a:solidFill>
                    <a:srgbClr val="203864"/>
                  </a:solidFill>
                  <a:latin typeface="微软雅黑" panose="020B0503020204020204" pitchFamily="34" charset="-122"/>
                  <a:ea typeface="微软雅黑" panose="020B0503020204020204" pitchFamily="34" charset="-122"/>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21152" y="4542434"/>
                <a:ext cx="5648872" cy="318222"/>
              </a:xfrm>
              <a:prstGeom prst="rect">
                <a:avLst/>
              </a:prstGeom>
              <a:blipFill>
                <a:blip r:embed="rId3"/>
                <a:stretch>
                  <a:fillRect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95536" y="5161756"/>
                <a:ext cx="7776360" cy="307777"/>
              </a:xfrm>
              <a:prstGeom prst="rect">
                <a:avLst/>
              </a:prstGeom>
              <a:noFill/>
            </p:spPr>
            <p:txBody>
              <a:bodyPr wrap="none" rtlCol="0">
                <a:spAutoFit/>
              </a:bodyPr>
              <a:lstStyle/>
              <a:p>
                <a:pPr marL="285750" indent="-285750">
                  <a:buFont typeface="Wingdings" panose="05000000000000000000" pitchFamily="2" charset="2"/>
                  <a:buChar char="v"/>
                </a:pPr>
                <a:r>
                  <a:rPr lang="en-US" altLang="zh-CN" sz="1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Cos similarity result i</a:t>
                </a:r>
                <a14:m>
                  <m:oMath xmlns:m="http://schemas.openxmlformats.org/officeDocument/2006/math">
                    <m:r>
                      <m:rPr>
                        <m:sty m:val="p"/>
                      </m:rPr>
                      <a:rPr lang="en-US" altLang="zh-CN" sz="1400" b="0" i="0" smtClean="0">
                        <a:solidFill>
                          <a:srgbClr val="203864"/>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rPr>
                      <m:t>s</m:t>
                    </m:r>
                    <m:r>
                      <a:rPr lang="en-US" altLang="zh-CN" sz="1400" b="0" i="0" smtClean="0">
                        <a:solidFill>
                          <a:srgbClr val="203864"/>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rPr>
                      <m:t> </m:t>
                    </m:r>
                    <m:r>
                      <a:rPr lang="en-US" altLang="zh-CN" sz="1400" i="1" smtClean="0">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𝑚𝑖𝑛</m:t>
                    </m:r>
                    <m:d>
                      <m:dPr>
                        <m:ctrlPr>
                          <a:rPr lang="en-US" altLang="zh-CN" sz="1400" i="1">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rPr>
                        </m:ctrlPr>
                      </m:dPr>
                      <m:e>
                        <m:r>
                          <a:rPr lang="en-US" altLang="zh-CN" sz="1400" i="1">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𝑓𝑜𝑟𝑤𝑎𝑟𝑑</m:t>
                        </m:r>
                        <m:r>
                          <a:rPr lang="en-US" altLang="zh-CN" sz="1400" i="1">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 </m:t>
                        </m:r>
                        <m:r>
                          <a:rPr lang="en-US" altLang="zh-CN" sz="1400" i="1">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𝑟𝑒𝑣𝑒𝑟𝑠𝑒</m:t>
                        </m:r>
                      </m:e>
                    </m:d>
                    <m:r>
                      <a:rPr lang="en-US" altLang="zh-CN" sz="1400" i="1">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=0.7978698</m:t>
                    </m:r>
                  </m:oMath>
                </a14:m>
                <a:r>
                  <a:rPr lang="en-US" altLang="zh-CN" sz="1400" i="1"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altLang="zh-CN" sz="1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this two spectra is not so similar</a:t>
                </a:r>
                <a:endParaRPr lang="zh-CN" altLang="en-US" sz="1400" dirty="0">
                  <a:solidFill>
                    <a:srgbClr val="203864"/>
                  </a:solidFill>
                  <a:effectLst>
                    <a:outerShdw blurRad="38100" dist="38100" dir="2700000" algn="tl">
                      <a:srgbClr val="000000">
                        <a:alpha val="43137"/>
                      </a:srgbClr>
                    </a:outerShdw>
                  </a:effectLst>
                  <a:latin typeface="Tahoma" panose="020B0604030504040204" pitchFamily="34" charset="0"/>
                  <a:ea typeface="微软雅黑" panose="020B0503020204020204" pitchFamily="34" charset="-122"/>
                  <a:cs typeface="Tahoma" panose="020B0604030504040204" pitchFamily="34"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395536" y="5161756"/>
                <a:ext cx="7776360" cy="307777"/>
              </a:xfrm>
              <a:prstGeom prst="rect">
                <a:avLst/>
              </a:prstGeom>
              <a:blipFill>
                <a:blip r:embed="rId4"/>
                <a:stretch>
                  <a:fillRect l="-157" t="-6000" b="-28000"/>
                </a:stretch>
              </a:blipFill>
            </p:spPr>
            <p:txBody>
              <a:bodyPr/>
              <a:lstStyle/>
              <a:p>
                <a:r>
                  <a:rPr lang="en-US">
                    <a:noFill/>
                  </a:rPr>
                  <a:t> </a:t>
                </a:r>
              </a:p>
            </p:txBody>
          </p:sp>
        </mc:Fallback>
      </mc:AlternateContent>
      <p:sp>
        <p:nvSpPr>
          <p:cNvPr id="13" name="TextBox 12"/>
          <p:cNvSpPr txBox="1"/>
          <p:nvPr/>
        </p:nvSpPr>
        <p:spPr>
          <a:xfrm>
            <a:off x="6290669" y="773239"/>
            <a:ext cx="729239" cy="369332"/>
          </a:xfrm>
          <a:prstGeom prst="rect">
            <a:avLst/>
          </a:prstGeom>
          <a:noFill/>
        </p:spPr>
        <p:txBody>
          <a:bodyPr wrap="none" rtlCol="0">
            <a:spAutoFit/>
          </a:bodyPr>
          <a:lstStyle/>
          <a:p>
            <a:r>
              <a:rPr lang="en-US" altLang="zh-CN" dirty="0" smtClean="0"/>
              <a:t>query</a:t>
            </a:r>
            <a:endParaRPr lang="zh-CN" altLang="en-US" dirty="0"/>
          </a:p>
        </p:txBody>
      </p:sp>
    </p:spTree>
    <p:extLst>
      <p:ext uri="{BB962C8B-B14F-4D97-AF65-F5344CB8AC3E}">
        <p14:creationId xmlns:p14="http://schemas.microsoft.com/office/powerpoint/2010/main" val="13908616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randombar(horizont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randombar(horizontal)">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a:xfrm>
            <a:off x="1043608" y="121196"/>
            <a:ext cx="5400600"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MS-Alignment</a:t>
            </a:r>
            <a:endParaRPr lang="zh-CN" altLang="en-US" sz="3600" dirty="0"/>
          </a:p>
        </p:txBody>
      </p:sp>
      <p:pic>
        <p:nvPicPr>
          <p:cNvPr id="3"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829274"/>
            <a:ext cx="6408711" cy="4272474"/>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395536" y="5161756"/>
                <a:ext cx="7776360" cy="307777"/>
              </a:xfrm>
              <a:prstGeom prst="rect">
                <a:avLst/>
              </a:prstGeom>
              <a:noFill/>
            </p:spPr>
            <p:txBody>
              <a:bodyPr wrap="none" rtlCol="0">
                <a:spAutoFit/>
              </a:bodyPr>
              <a:lstStyle/>
              <a:p>
                <a:pPr marL="285750" indent="-285750">
                  <a:buFont typeface="Wingdings" panose="05000000000000000000" pitchFamily="2" charset="2"/>
                  <a:buChar char="v"/>
                </a:pPr>
                <a:r>
                  <a:rPr lang="en-US" altLang="zh-CN" sz="1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Cos similarity result i</a:t>
                </a:r>
                <a14:m>
                  <m:oMath xmlns:m="http://schemas.openxmlformats.org/officeDocument/2006/math">
                    <m:r>
                      <m:rPr>
                        <m:sty m:val="p"/>
                      </m:rPr>
                      <a:rPr lang="en-US" altLang="zh-CN" sz="1400" b="0" i="0" smtClean="0">
                        <a:solidFill>
                          <a:srgbClr val="203864"/>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rPr>
                      <m:t>s</m:t>
                    </m:r>
                    <m:r>
                      <a:rPr lang="en-US" altLang="zh-CN" sz="1400" b="0" i="0" smtClean="0">
                        <a:solidFill>
                          <a:srgbClr val="203864"/>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rPr>
                      <m:t> </m:t>
                    </m:r>
                    <m:r>
                      <a:rPr lang="en-US" altLang="zh-CN" sz="1400" i="1" smtClean="0">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𝑚𝑖𝑛</m:t>
                    </m:r>
                    <m:d>
                      <m:dPr>
                        <m:ctrlPr>
                          <a:rPr lang="en-US" altLang="zh-CN" sz="1400" i="1">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rPr>
                        </m:ctrlPr>
                      </m:dPr>
                      <m:e>
                        <m:r>
                          <a:rPr lang="en-US" altLang="zh-CN" sz="1400" i="1">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𝑓𝑜𝑟𝑤𝑎𝑟𝑑</m:t>
                        </m:r>
                        <m:r>
                          <a:rPr lang="en-US" altLang="zh-CN" sz="1400" i="1">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 </m:t>
                        </m:r>
                        <m:r>
                          <a:rPr lang="en-US" altLang="zh-CN" sz="1400" i="1">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𝑟𝑒𝑣𝑒𝑟𝑠𝑒</m:t>
                        </m:r>
                      </m:e>
                    </m:d>
                    <m:r>
                      <a:rPr lang="en-US" altLang="zh-CN" sz="1400" i="1">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=0.7978698</m:t>
                    </m:r>
                  </m:oMath>
                </a14:m>
                <a:r>
                  <a:rPr lang="en-US" altLang="zh-CN" sz="1400" i="1"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altLang="zh-CN" sz="1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this two spectra is not so similar</a:t>
                </a:r>
                <a:endParaRPr lang="zh-CN" altLang="en-US" sz="1400" dirty="0">
                  <a:solidFill>
                    <a:srgbClr val="203864"/>
                  </a:solidFill>
                  <a:effectLst>
                    <a:outerShdw blurRad="38100" dist="38100" dir="2700000" algn="tl">
                      <a:srgbClr val="000000">
                        <a:alpha val="43137"/>
                      </a:srgbClr>
                    </a:outerShdw>
                  </a:effectLst>
                  <a:latin typeface="Tahoma" panose="020B0604030504040204" pitchFamily="34" charset="0"/>
                  <a:ea typeface="微软雅黑" panose="020B0503020204020204" pitchFamily="34" charset="-122"/>
                  <a:cs typeface="Tahoma" panose="020B0604030504040204" pitchFamily="34"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95536" y="5161756"/>
                <a:ext cx="7776360" cy="307777"/>
              </a:xfrm>
              <a:prstGeom prst="rect">
                <a:avLst/>
              </a:prstGeom>
              <a:blipFill>
                <a:blip r:embed="rId3"/>
                <a:stretch>
                  <a:fillRect l="-157" t="-6000" b="-28000"/>
                </a:stretch>
              </a:blipFill>
            </p:spPr>
            <p:txBody>
              <a:bodyPr/>
              <a:lstStyle/>
              <a:p>
                <a:r>
                  <a:rPr lang="en-US">
                    <a:noFill/>
                  </a:rPr>
                  <a:t> </a:t>
                </a:r>
              </a:p>
            </p:txBody>
          </p:sp>
        </mc:Fallback>
      </mc:AlternateContent>
    </p:spTree>
    <p:extLst>
      <p:ext uri="{BB962C8B-B14F-4D97-AF65-F5344CB8AC3E}">
        <p14:creationId xmlns:p14="http://schemas.microsoft.com/office/powerpoint/2010/main" val="42857582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a:xfrm>
            <a:off x="1043608" y="121196"/>
            <a:ext cx="5400600"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MS2 Search</a:t>
            </a:r>
            <a:endParaRPr lang="zh-CN" altLang="en-US" sz="36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1760" y="794791"/>
            <a:ext cx="6660233" cy="4384272"/>
          </a:xfrm>
          <a:prstGeom prst="rect">
            <a:avLst/>
          </a:prstGeom>
        </p:spPr>
      </p:pic>
      <p:sp>
        <p:nvSpPr>
          <p:cNvPr id="4" name="矩形 1"/>
          <p:cNvSpPr/>
          <p:nvPr/>
        </p:nvSpPr>
        <p:spPr>
          <a:xfrm>
            <a:off x="2483768" y="841276"/>
            <a:ext cx="1008112" cy="792088"/>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1"/>
          <p:cNvSpPr/>
          <p:nvPr/>
        </p:nvSpPr>
        <p:spPr>
          <a:xfrm>
            <a:off x="2627784" y="1921396"/>
            <a:ext cx="1656184" cy="2304256"/>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1"/>
          <p:cNvSpPr/>
          <p:nvPr/>
        </p:nvSpPr>
        <p:spPr>
          <a:xfrm>
            <a:off x="2699792" y="4441676"/>
            <a:ext cx="936104" cy="360040"/>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14836" y="985292"/>
            <a:ext cx="2067417" cy="861774"/>
          </a:xfrm>
          <a:prstGeom prst="rect">
            <a:avLst/>
          </a:prstGeom>
          <a:noFill/>
        </p:spPr>
        <p:txBody>
          <a:bodyPr wrap="square" rtlCol="0">
            <a:spAutoFit/>
          </a:bodyPr>
          <a:lstStyle/>
          <a:p>
            <a:r>
              <a:rPr lang="en-US" u="sng" dirty="0" smtClean="0"/>
              <a:t>Spectrum Search</a:t>
            </a:r>
          </a:p>
          <a:p>
            <a:endParaRPr lang="en-US" sz="800" dirty="0"/>
          </a:p>
          <a:p>
            <a:r>
              <a:rPr lang="en-US" sz="1200" dirty="0" smtClean="0"/>
              <a:t>Click Spectrum Search Icon for open MS2 search toolkit</a:t>
            </a:r>
            <a:endParaRPr lang="en-US" sz="1200" dirty="0"/>
          </a:p>
        </p:txBody>
      </p:sp>
      <p:sp>
        <p:nvSpPr>
          <p:cNvPr id="8" name="TextBox 7"/>
          <p:cNvSpPr txBox="1"/>
          <p:nvPr/>
        </p:nvSpPr>
        <p:spPr>
          <a:xfrm>
            <a:off x="2971" y="2497138"/>
            <a:ext cx="2067417" cy="861774"/>
          </a:xfrm>
          <a:prstGeom prst="rect">
            <a:avLst/>
          </a:prstGeom>
          <a:noFill/>
        </p:spPr>
        <p:txBody>
          <a:bodyPr wrap="square" rtlCol="0">
            <a:spAutoFit/>
          </a:bodyPr>
          <a:lstStyle/>
          <a:p>
            <a:r>
              <a:rPr lang="en-US" u="sng" dirty="0" smtClean="0"/>
              <a:t>Input Spectrum</a:t>
            </a:r>
          </a:p>
          <a:p>
            <a:endParaRPr lang="en-US" sz="800" dirty="0"/>
          </a:p>
          <a:p>
            <a:r>
              <a:rPr lang="en-US" sz="1200" dirty="0" smtClean="0"/>
              <a:t>Input MS2 spectrum matrix at the input table</a:t>
            </a:r>
            <a:endParaRPr lang="en-US" sz="1200" dirty="0"/>
          </a:p>
        </p:txBody>
      </p:sp>
      <p:sp>
        <p:nvSpPr>
          <p:cNvPr id="9" name="TextBox 8"/>
          <p:cNvSpPr txBox="1"/>
          <p:nvPr/>
        </p:nvSpPr>
        <p:spPr>
          <a:xfrm>
            <a:off x="14836" y="4085120"/>
            <a:ext cx="2067417" cy="1046440"/>
          </a:xfrm>
          <a:prstGeom prst="rect">
            <a:avLst/>
          </a:prstGeom>
          <a:noFill/>
        </p:spPr>
        <p:txBody>
          <a:bodyPr wrap="square" rtlCol="0">
            <a:spAutoFit/>
          </a:bodyPr>
          <a:lstStyle/>
          <a:p>
            <a:r>
              <a:rPr lang="en-US" u="sng" dirty="0" smtClean="0"/>
              <a:t>Run Search</a:t>
            </a:r>
          </a:p>
          <a:p>
            <a:endParaRPr lang="en-US" sz="800" dirty="0"/>
          </a:p>
          <a:p>
            <a:r>
              <a:rPr lang="en-US" sz="1200" dirty="0" smtClean="0"/>
              <a:t>Click Search button for run MS2 search between all raw data files in the file explorer</a:t>
            </a:r>
            <a:endParaRPr lang="en-US" sz="1200" dirty="0"/>
          </a:p>
        </p:txBody>
      </p:sp>
      <p:cxnSp>
        <p:nvCxnSpPr>
          <p:cNvPr id="10" name="肘形连接符 22"/>
          <p:cNvCxnSpPr>
            <a:stCxn id="4" idx="1"/>
            <a:endCxn id="7" idx="2"/>
          </p:cNvCxnSpPr>
          <p:nvPr/>
        </p:nvCxnSpPr>
        <p:spPr>
          <a:xfrm rot="10800000" flipV="1">
            <a:off x="1048546" y="1237320"/>
            <a:ext cx="1435223" cy="609746"/>
          </a:xfrm>
          <a:prstGeom prst="bentConnector4">
            <a:avLst>
              <a:gd name="adj1" fmla="val 13988"/>
              <a:gd name="adj2" fmla="val 137491"/>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肘形连接符 22"/>
          <p:cNvCxnSpPr>
            <a:stCxn id="5" idx="1"/>
            <a:endCxn id="8" idx="3"/>
          </p:cNvCxnSpPr>
          <p:nvPr/>
        </p:nvCxnSpPr>
        <p:spPr>
          <a:xfrm rot="10800000">
            <a:off x="2070388" y="2928026"/>
            <a:ext cx="557396" cy="145499"/>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肘形连接符 22"/>
          <p:cNvCxnSpPr>
            <a:stCxn id="6" idx="2"/>
            <a:endCxn id="9" idx="0"/>
          </p:cNvCxnSpPr>
          <p:nvPr/>
        </p:nvCxnSpPr>
        <p:spPr>
          <a:xfrm rot="5400000" flipH="1">
            <a:off x="1749897" y="3383769"/>
            <a:ext cx="716596" cy="2119299"/>
          </a:xfrm>
          <a:prstGeom prst="bentConnector5">
            <a:avLst>
              <a:gd name="adj1" fmla="val -31901"/>
              <a:gd name="adj2" fmla="val 36655"/>
              <a:gd name="adj3" fmla="val 131901"/>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3689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0932" y="779564"/>
            <a:ext cx="6709802" cy="4442423"/>
          </a:xfrm>
          <a:prstGeom prst="rect">
            <a:avLst/>
          </a:prstGeom>
        </p:spPr>
      </p:pic>
      <p:sp>
        <p:nvSpPr>
          <p:cNvPr id="2" name="标题 2"/>
          <p:cNvSpPr txBox="1">
            <a:spLocks/>
          </p:cNvSpPr>
          <p:nvPr/>
        </p:nvSpPr>
        <p:spPr>
          <a:xfrm>
            <a:off x="1043608" y="121196"/>
            <a:ext cx="5400600"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MS2 Search Result</a:t>
            </a:r>
            <a:endParaRPr lang="zh-CN" altLang="en-US" sz="3600" dirty="0"/>
          </a:p>
        </p:txBody>
      </p:sp>
      <p:sp>
        <p:nvSpPr>
          <p:cNvPr id="4" name="矩形 1"/>
          <p:cNvSpPr/>
          <p:nvPr/>
        </p:nvSpPr>
        <p:spPr>
          <a:xfrm>
            <a:off x="2637562" y="1705050"/>
            <a:ext cx="2798534" cy="792088"/>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1"/>
          <p:cNvSpPr/>
          <p:nvPr/>
        </p:nvSpPr>
        <p:spPr>
          <a:xfrm>
            <a:off x="2627784" y="2569468"/>
            <a:ext cx="5256584" cy="576064"/>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14836" y="1086333"/>
            <a:ext cx="2067417" cy="1231106"/>
          </a:xfrm>
          <a:prstGeom prst="rect">
            <a:avLst/>
          </a:prstGeom>
          <a:noFill/>
        </p:spPr>
        <p:txBody>
          <a:bodyPr wrap="square" rtlCol="0">
            <a:spAutoFit/>
          </a:bodyPr>
          <a:lstStyle/>
          <a:p>
            <a:r>
              <a:rPr lang="en-US" u="sng" dirty="0" smtClean="0"/>
              <a:t>Search Result</a:t>
            </a:r>
          </a:p>
          <a:p>
            <a:endParaRPr lang="en-US" sz="800" dirty="0"/>
          </a:p>
          <a:p>
            <a:r>
              <a:rPr lang="en-US" sz="1200" dirty="0" smtClean="0"/>
              <a:t>All of the ms2 will be align with the custom MS matrix. No hits means no similar MS matrix in raw data file.</a:t>
            </a:r>
            <a:endParaRPr lang="en-US" sz="1200" dirty="0"/>
          </a:p>
        </p:txBody>
      </p:sp>
      <p:sp>
        <p:nvSpPr>
          <p:cNvPr id="8" name="TextBox 7"/>
          <p:cNvSpPr txBox="1"/>
          <p:nvPr/>
        </p:nvSpPr>
        <p:spPr>
          <a:xfrm>
            <a:off x="14836" y="3865612"/>
            <a:ext cx="2067417" cy="1046440"/>
          </a:xfrm>
          <a:prstGeom prst="rect">
            <a:avLst/>
          </a:prstGeom>
          <a:noFill/>
        </p:spPr>
        <p:txBody>
          <a:bodyPr wrap="square" rtlCol="0">
            <a:spAutoFit/>
          </a:bodyPr>
          <a:lstStyle/>
          <a:p>
            <a:r>
              <a:rPr lang="en-US" u="sng" dirty="0" smtClean="0"/>
              <a:t>View MS alignment</a:t>
            </a:r>
          </a:p>
          <a:p>
            <a:endParaRPr lang="en-US" sz="800" dirty="0"/>
          </a:p>
          <a:p>
            <a:r>
              <a:rPr lang="en-US" sz="1200" dirty="0" smtClean="0"/>
              <a:t>Mouse click with right button will pop up a context menu for view MS2 alignment result</a:t>
            </a:r>
            <a:endParaRPr lang="en-US" sz="1200" dirty="0"/>
          </a:p>
        </p:txBody>
      </p:sp>
      <p:cxnSp>
        <p:nvCxnSpPr>
          <p:cNvPr id="10" name="肘形连接符 22"/>
          <p:cNvCxnSpPr>
            <a:stCxn id="4" idx="1"/>
            <a:endCxn id="7" idx="2"/>
          </p:cNvCxnSpPr>
          <p:nvPr/>
        </p:nvCxnSpPr>
        <p:spPr>
          <a:xfrm rot="10800000" flipV="1">
            <a:off x="1048546" y="2101093"/>
            <a:ext cx="1589017" cy="216345"/>
          </a:xfrm>
          <a:prstGeom prst="bentConnector4">
            <a:avLst>
              <a:gd name="adj1" fmla="val 17473"/>
              <a:gd name="adj2" fmla="val 288726"/>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肘形连接符 22"/>
          <p:cNvCxnSpPr>
            <a:stCxn id="5" idx="1"/>
            <a:endCxn id="8" idx="3"/>
          </p:cNvCxnSpPr>
          <p:nvPr/>
        </p:nvCxnSpPr>
        <p:spPr>
          <a:xfrm rot="10800000" flipV="1">
            <a:off x="2082254" y="2857500"/>
            <a:ext cx="545531" cy="1531332"/>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5139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56" y="841276"/>
            <a:ext cx="6683422" cy="4402775"/>
          </a:xfrm>
          <a:prstGeom prst="rect">
            <a:avLst/>
          </a:prstGeom>
        </p:spPr>
      </p:pic>
      <p:sp>
        <p:nvSpPr>
          <p:cNvPr id="2" name="标题 2"/>
          <p:cNvSpPr txBox="1">
            <a:spLocks/>
          </p:cNvSpPr>
          <p:nvPr/>
        </p:nvSpPr>
        <p:spPr>
          <a:xfrm>
            <a:off x="1043608" y="121196"/>
            <a:ext cx="5400600"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MS2 Alignment</a:t>
            </a:r>
            <a:endParaRPr lang="zh-CN" altLang="en-US" sz="3600" dirty="0"/>
          </a:p>
        </p:txBody>
      </p:sp>
      <p:sp>
        <p:nvSpPr>
          <p:cNvPr id="4" name="矩形 1"/>
          <p:cNvSpPr/>
          <p:nvPr/>
        </p:nvSpPr>
        <p:spPr>
          <a:xfrm>
            <a:off x="1979712" y="1993404"/>
            <a:ext cx="4222415" cy="2773770"/>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1"/>
          <p:cNvSpPr/>
          <p:nvPr/>
        </p:nvSpPr>
        <p:spPr>
          <a:xfrm>
            <a:off x="6372200" y="1633202"/>
            <a:ext cx="1728192" cy="1152290"/>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0" y="2820034"/>
            <a:ext cx="1604836" cy="1877437"/>
          </a:xfrm>
          <a:prstGeom prst="rect">
            <a:avLst/>
          </a:prstGeom>
          <a:noFill/>
        </p:spPr>
        <p:txBody>
          <a:bodyPr wrap="square" rtlCol="0">
            <a:spAutoFit/>
          </a:bodyPr>
          <a:lstStyle/>
          <a:p>
            <a:r>
              <a:rPr lang="en-US" u="sng" dirty="0" smtClean="0"/>
              <a:t>MS2 Alignment</a:t>
            </a:r>
          </a:p>
          <a:p>
            <a:endParaRPr lang="en-US" sz="800" dirty="0"/>
          </a:p>
          <a:p>
            <a:r>
              <a:rPr lang="en-US" sz="1200" dirty="0" smtClean="0"/>
              <a:t>View the ms2 alignment result between the custom MS spectrum input and target ions in raw data file</a:t>
            </a:r>
            <a:endParaRPr lang="en-US" sz="1200" dirty="0"/>
          </a:p>
        </p:txBody>
      </p:sp>
      <p:sp>
        <p:nvSpPr>
          <p:cNvPr id="8" name="TextBox 7"/>
          <p:cNvSpPr txBox="1"/>
          <p:nvPr/>
        </p:nvSpPr>
        <p:spPr>
          <a:xfrm>
            <a:off x="8028384" y="3721596"/>
            <a:ext cx="1340000" cy="1323439"/>
          </a:xfrm>
          <a:prstGeom prst="rect">
            <a:avLst/>
          </a:prstGeom>
          <a:noFill/>
        </p:spPr>
        <p:txBody>
          <a:bodyPr wrap="square" rtlCol="0">
            <a:spAutoFit/>
          </a:bodyPr>
          <a:lstStyle/>
          <a:p>
            <a:r>
              <a:rPr lang="en-US" u="sng" dirty="0" smtClean="0"/>
              <a:t>Alignment Score</a:t>
            </a:r>
          </a:p>
          <a:p>
            <a:endParaRPr lang="en-US" sz="800" dirty="0"/>
          </a:p>
          <a:p>
            <a:r>
              <a:rPr lang="en-US" sz="1200" dirty="0" smtClean="0"/>
              <a:t>View the alignment score details</a:t>
            </a:r>
            <a:endParaRPr lang="en-US" sz="1200" dirty="0"/>
          </a:p>
        </p:txBody>
      </p:sp>
      <p:cxnSp>
        <p:nvCxnSpPr>
          <p:cNvPr id="10" name="肘形连接符 22"/>
          <p:cNvCxnSpPr>
            <a:stCxn id="4" idx="1"/>
            <a:endCxn id="7" idx="0"/>
          </p:cNvCxnSpPr>
          <p:nvPr/>
        </p:nvCxnSpPr>
        <p:spPr>
          <a:xfrm rot="10800000">
            <a:off x="802418" y="2820035"/>
            <a:ext cx="1177294" cy="560255"/>
          </a:xfrm>
          <a:prstGeom prst="bentConnector4">
            <a:avLst>
              <a:gd name="adj1" fmla="val 15921"/>
              <a:gd name="adj2" fmla="val 140803"/>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肘形连接符 22"/>
          <p:cNvCxnSpPr>
            <a:stCxn id="5" idx="3"/>
            <a:endCxn id="8" idx="0"/>
          </p:cNvCxnSpPr>
          <p:nvPr/>
        </p:nvCxnSpPr>
        <p:spPr>
          <a:xfrm>
            <a:off x="8100392" y="2209347"/>
            <a:ext cx="597992" cy="1512249"/>
          </a:xfrm>
          <a:prstGeom prst="bentConnector2">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30083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475656" y="1561356"/>
            <a:ext cx="6264696" cy="1368152"/>
          </a:xfrm>
        </p:spPr>
        <p:txBody>
          <a:bodyPr>
            <a:noAutofit/>
          </a:bodyPr>
          <a:lstStyle/>
          <a:p>
            <a:r>
              <a:rPr lang="en-US" altLang="zh-CN"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MS-Imaging Viewer</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397997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Introduce MS-Imaging</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107504" y="1057300"/>
            <a:ext cx="3528392" cy="4114121"/>
          </a:xfrm>
        </p:spPr>
        <p:txBody>
          <a:bodyPr>
            <a:noAutofit/>
          </a:bodyPr>
          <a:lstStyle/>
          <a:p>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Mass spectrometry imaging (MSI) is a technique used in mass spectrometry to visualize the spatial distribution of molecules, as biomarkers, metabolites, peptides or proteins by their molecular masses. </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By </a:t>
            </a:r>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choosing a peak in the resulting spectra that corresponds to the compound of interest, the MS data is used to map its distribution across the sample. This results in pictures of the spatially resolved distribution of a compound pixel by pixel.</a:t>
            </a:r>
            <a:endPar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2" name="Picture 1"/>
          <p:cNvPicPr>
            <a:picLocks noChangeAspect="1"/>
          </p:cNvPicPr>
          <p:nvPr/>
        </p:nvPicPr>
        <p:blipFill>
          <a:blip r:embed="rId2"/>
          <a:stretch>
            <a:fillRect/>
          </a:stretch>
        </p:blipFill>
        <p:spPr>
          <a:xfrm>
            <a:off x="3742696" y="985292"/>
            <a:ext cx="5090518" cy="3600400"/>
          </a:xfrm>
          <a:prstGeom prst="rect">
            <a:avLst/>
          </a:prstGeom>
        </p:spPr>
      </p:pic>
      <p:sp>
        <p:nvSpPr>
          <p:cNvPr id="4" name="TextBox 3"/>
          <p:cNvSpPr txBox="1"/>
          <p:nvPr/>
        </p:nvSpPr>
        <p:spPr>
          <a:xfrm>
            <a:off x="3635896" y="4729708"/>
            <a:ext cx="5338321" cy="600164"/>
          </a:xfrm>
          <a:prstGeom prst="rect">
            <a:avLst/>
          </a:prstGeom>
          <a:noFill/>
        </p:spPr>
        <p:txBody>
          <a:bodyPr wrap="none" rtlCol="0">
            <a:spAutoFit/>
          </a:bodyPr>
          <a:lstStyle/>
          <a:p>
            <a:pPr fontAlgn="base"/>
            <a:r>
              <a:rPr lang="en-US" sz="1100" dirty="0" err="1"/>
              <a:t>Römpp</a:t>
            </a:r>
            <a:r>
              <a:rPr lang="en-US" sz="1100" dirty="0"/>
              <a:t> A, Spengler B. Mass spectrometry imaging with high resolution in mass and space. </a:t>
            </a:r>
            <a:endParaRPr lang="en-US" sz="1100" dirty="0" smtClean="0"/>
          </a:p>
          <a:p>
            <a:pPr fontAlgn="base"/>
            <a:r>
              <a:rPr lang="en-US" sz="1100" dirty="0" err="1" smtClean="0"/>
              <a:t>Histochemistry</a:t>
            </a:r>
            <a:r>
              <a:rPr lang="en-US" sz="1100" dirty="0" smtClean="0"/>
              <a:t> </a:t>
            </a:r>
            <a:r>
              <a:rPr lang="en-US" sz="1100" dirty="0"/>
              <a:t>and Cell Biology. </a:t>
            </a:r>
            <a:r>
              <a:rPr lang="en-US" sz="1100" dirty="0" smtClean="0"/>
              <a:t>2013 </a:t>
            </a:r>
            <a:r>
              <a:rPr lang="en-US" sz="1100" dirty="0"/>
              <a:t>Jun;139(6):759-783. </a:t>
            </a:r>
            <a:endParaRPr lang="en-US" sz="1100" dirty="0" smtClean="0"/>
          </a:p>
          <a:p>
            <a:pPr fontAlgn="base"/>
            <a:r>
              <a:rPr lang="en-US" sz="1100" b="1" dirty="0" smtClean="0">
                <a:effectLst>
                  <a:outerShdw blurRad="38100" dist="38100" dir="2700000" algn="tl">
                    <a:srgbClr val="000000">
                      <a:alpha val="43137"/>
                    </a:srgbClr>
                  </a:outerShdw>
                </a:effectLst>
              </a:rPr>
              <a:t>DOI</a:t>
            </a:r>
            <a:r>
              <a:rPr lang="en-US" sz="1100" b="1" dirty="0">
                <a:effectLst>
                  <a:outerShdw blurRad="38100" dist="38100" dir="2700000" algn="tl">
                    <a:srgbClr val="000000">
                      <a:alpha val="43137"/>
                    </a:srgbClr>
                  </a:outerShdw>
                </a:effectLst>
              </a:rPr>
              <a:t>: 10.1007/s00418-013-1097-6</a:t>
            </a:r>
            <a:r>
              <a:rPr lang="en-US" sz="1100" b="1" dirty="0" smtClean="0">
                <a:effectLst>
                  <a:outerShdw blurRad="38100" dist="38100" dir="2700000" algn="tl">
                    <a:srgbClr val="000000">
                      <a:alpha val="43137"/>
                    </a:srgbClr>
                  </a:outerShdw>
                </a:effectLst>
              </a:rPr>
              <a:t>.</a:t>
            </a:r>
            <a:endParaRPr lang="en-US" sz="11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289502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19872" y="4225652"/>
            <a:ext cx="1547233" cy="875027"/>
          </a:xfrm>
          <a:prstGeom prst="rect">
            <a:avLst/>
          </a:prstGeom>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imzML</a:t>
            </a:r>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for MS-imaging</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457201" y="971550"/>
            <a:ext cx="5152302" cy="2029966"/>
          </a:xfrm>
        </p:spPr>
        <p:txBody>
          <a:bodyPr>
            <a:normAutofit/>
          </a:bodyPr>
          <a:lstStyle/>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Mzkit Supports the </a:t>
            </a:r>
            <a:r>
              <a:rPr lang="en-US" altLang="zh-CN" sz="24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imzML</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 file format for view </a:t>
            </a:r>
            <a:r>
              <a:rPr lang="en-US" altLang="zh-CN" sz="24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ms</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-imaging content.</a:t>
            </a: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2" name="Picture 1"/>
          <p:cNvPicPr>
            <a:picLocks noChangeAspect="1"/>
          </p:cNvPicPr>
          <p:nvPr/>
        </p:nvPicPr>
        <p:blipFill>
          <a:blip r:embed="rId3"/>
          <a:stretch>
            <a:fillRect/>
          </a:stretch>
        </p:blipFill>
        <p:spPr>
          <a:xfrm>
            <a:off x="96187" y="3577580"/>
            <a:ext cx="2243905" cy="1596059"/>
          </a:xfrm>
          <a:prstGeom prst="rect">
            <a:avLst/>
          </a:prstGeom>
        </p:spPr>
      </p:pic>
      <p:pic>
        <p:nvPicPr>
          <p:cNvPr id="6" name="Picture 5"/>
          <p:cNvPicPr>
            <a:picLocks noChangeAspect="1"/>
          </p:cNvPicPr>
          <p:nvPr/>
        </p:nvPicPr>
        <p:blipFill>
          <a:blip r:embed="rId4"/>
          <a:stretch>
            <a:fillRect/>
          </a:stretch>
        </p:blipFill>
        <p:spPr>
          <a:xfrm>
            <a:off x="5940152" y="3344287"/>
            <a:ext cx="2611722" cy="1913263"/>
          </a:xfrm>
          <a:prstGeom prst="rect">
            <a:avLst/>
          </a:prstGeom>
        </p:spPr>
      </p:pic>
      <p:sp>
        <p:nvSpPr>
          <p:cNvPr id="7" name="Right Arrow 6"/>
          <p:cNvSpPr/>
          <p:nvPr/>
        </p:nvSpPr>
        <p:spPr>
          <a:xfrm>
            <a:off x="2498555" y="4400016"/>
            <a:ext cx="810828"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ight Arrow 7"/>
          <p:cNvSpPr/>
          <p:nvPr/>
        </p:nvSpPr>
        <p:spPr>
          <a:xfrm>
            <a:off x="5010622" y="4405244"/>
            <a:ext cx="810828"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Box 8"/>
          <p:cNvSpPr txBox="1"/>
          <p:nvPr/>
        </p:nvSpPr>
        <p:spPr>
          <a:xfrm>
            <a:off x="755576" y="5189020"/>
            <a:ext cx="1944216" cy="369332"/>
          </a:xfrm>
          <a:prstGeom prst="rect">
            <a:avLst/>
          </a:prstGeom>
          <a:noFill/>
        </p:spPr>
        <p:txBody>
          <a:bodyPr wrap="square" rtlCol="0">
            <a:spAutoFit/>
          </a:bodyPr>
          <a:lstStyle/>
          <a:p>
            <a:r>
              <a:rPr lang="en-US" dirty="0"/>
              <a:t>[</a:t>
            </a:r>
            <a:r>
              <a:rPr lang="en-US" dirty="0" smtClean="0"/>
              <a:t>Main] Open</a:t>
            </a:r>
            <a:endParaRPr lang="en-US" dirty="0"/>
          </a:p>
        </p:txBody>
      </p:sp>
      <p:sp>
        <p:nvSpPr>
          <p:cNvPr id="10" name="TextBox 9"/>
          <p:cNvSpPr txBox="1"/>
          <p:nvPr/>
        </p:nvSpPr>
        <p:spPr>
          <a:xfrm>
            <a:off x="2879543" y="5199648"/>
            <a:ext cx="2351362" cy="369332"/>
          </a:xfrm>
          <a:prstGeom prst="rect">
            <a:avLst/>
          </a:prstGeom>
          <a:noFill/>
        </p:spPr>
        <p:txBody>
          <a:bodyPr wrap="square" rtlCol="0">
            <a:spAutoFit/>
          </a:bodyPr>
          <a:lstStyle/>
          <a:p>
            <a:r>
              <a:rPr lang="en-US" dirty="0" smtClean="0"/>
              <a:t>Select </a:t>
            </a:r>
            <a:r>
              <a:rPr lang="en-US" dirty="0" err="1" smtClean="0">
                <a:effectLst>
                  <a:outerShdw blurRad="38100" dist="38100" dir="2700000" algn="tl">
                    <a:srgbClr val="000000">
                      <a:alpha val="43137"/>
                    </a:srgbClr>
                  </a:outerShdw>
                </a:effectLst>
              </a:rPr>
              <a:t>imzML</a:t>
            </a:r>
            <a:r>
              <a:rPr lang="en-US" dirty="0" smtClean="0"/>
              <a:t> format</a:t>
            </a:r>
            <a:endParaRPr lang="en-US" dirty="0"/>
          </a:p>
        </p:txBody>
      </p:sp>
      <p:sp>
        <p:nvSpPr>
          <p:cNvPr id="11" name="TextBox 10"/>
          <p:cNvSpPr txBox="1"/>
          <p:nvPr/>
        </p:nvSpPr>
        <p:spPr>
          <a:xfrm>
            <a:off x="5940152" y="5199648"/>
            <a:ext cx="2881450" cy="369332"/>
          </a:xfrm>
          <a:prstGeom prst="rect">
            <a:avLst/>
          </a:prstGeom>
          <a:noFill/>
        </p:spPr>
        <p:txBody>
          <a:bodyPr wrap="square" rtlCol="0">
            <a:spAutoFit/>
          </a:bodyPr>
          <a:lstStyle/>
          <a:p>
            <a:r>
              <a:rPr lang="en-US" dirty="0" smtClean="0"/>
              <a:t>Select </a:t>
            </a:r>
            <a:r>
              <a:rPr lang="en-US" dirty="0" smtClean="0">
                <a:effectLst>
                  <a:outerShdw blurRad="38100" dist="38100" dir="2700000" algn="tl">
                    <a:srgbClr val="000000">
                      <a:alpha val="43137"/>
                    </a:srgbClr>
                  </a:outerShdw>
                </a:effectLst>
              </a:rPr>
              <a:t>ion </a:t>
            </a:r>
            <a:r>
              <a:rPr lang="en-US" dirty="0" smtClean="0"/>
              <a:t>for view image</a:t>
            </a:r>
            <a:endParaRPr lang="en-US" dirty="0"/>
          </a:p>
        </p:txBody>
      </p:sp>
      <p:pic>
        <p:nvPicPr>
          <p:cNvPr id="1026" name="Picture 2" descr="D:\mzkit\src\assembly\assembly\MarkupData\imzML\data structure imzml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40847" y="841276"/>
            <a:ext cx="2611722" cy="238611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179512" y="2945334"/>
            <a:ext cx="3068469" cy="707886"/>
          </a:xfrm>
          <a:prstGeom prst="rect">
            <a:avLst/>
          </a:prstGeom>
          <a:noFill/>
        </p:spPr>
        <p:txBody>
          <a:bodyPr wrap="none" rtlCol="0">
            <a:spAutoFit/>
          </a:bodyPr>
          <a:lstStyle/>
          <a:p>
            <a:r>
              <a:rPr lang="en-US" altLang="zh-CN" sz="2000" b="1" dirty="0" smtClean="0">
                <a:effectLst>
                  <a:outerShdw blurRad="38100" dist="38100" dir="2700000" algn="tl">
                    <a:srgbClr val="000000">
                      <a:alpha val="43137"/>
                    </a:srgbClr>
                  </a:outerShdw>
                </a:effectLst>
              </a:rPr>
              <a:t>Steps for view MS-imaging </a:t>
            </a:r>
          </a:p>
          <a:p>
            <a:r>
              <a:rPr lang="en-US" altLang="zh-CN" sz="2000" b="1" dirty="0" smtClean="0">
                <a:effectLst>
                  <a:outerShdw blurRad="38100" dist="38100" dir="2700000" algn="tl">
                    <a:srgbClr val="000000">
                      <a:alpha val="43137"/>
                    </a:srgbClr>
                  </a:outerShdw>
                </a:effectLst>
              </a:rPr>
              <a:t>in </a:t>
            </a:r>
            <a:r>
              <a:rPr lang="en-US" altLang="zh-CN" sz="2000" b="1" dirty="0">
                <a:effectLst>
                  <a:outerShdw blurRad="38100" dist="38100" dir="2700000" algn="tl">
                    <a:srgbClr val="000000">
                      <a:alpha val="43137"/>
                    </a:srgbClr>
                  </a:outerShdw>
                </a:effectLst>
              </a:rPr>
              <a:t>M</a:t>
            </a:r>
            <a:r>
              <a:rPr lang="en-US" altLang="zh-CN" sz="2000" b="1" dirty="0" smtClean="0">
                <a:effectLst>
                  <a:outerShdw blurRad="38100" dist="38100" dir="2700000" algn="tl">
                    <a:srgbClr val="000000">
                      <a:alpha val="43137"/>
                    </a:srgbClr>
                  </a:outerShdw>
                </a:effectLst>
              </a:rPr>
              <a:t>zkit:</a:t>
            </a:r>
            <a:endParaRPr lang="zh-CN" altLang="en-US"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537950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547664" y="841276"/>
            <a:ext cx="6094312" cy="4464496"/>
          </a:xfrm>
          <a:prstGeom prst="rect">
            <a:avLst/>
          </a:prstGeom>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MS-imaging</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2602858" y="5220022"/>
            <a:ext cx="3754760" cy="373782"/>
          </a:xfrm>
        </p:spPr>
        <p:txBody>
          <a:bodyPr>
            <a:normAutofit/>
          </a:bodyPr>
          <a:lstStyle/>
          <a:p>
            <a:pPr algn="ctr"/>
            <a:r>
              <a:rPr lang="en-US" altLang="zh-CN" sz="1400" dirty="0" smtClean="0">
                <a:solidFill>
                  <a:srgbClr val="203864"/>
                </a:solidFill>
                <a:latin typeface="Tahoma" panose="020B0604030504040204" pitchFamily="34" charset="0"/>
                <a:ea typeface="Tahoma" panose="020B0604030504040204" pitchFamily="34" charset="0"/>
                <a:cs typeface="Tahoma" panose="020B0604030504040204" pitchFamily="34" charset="0"/>
              </a:rPr>
              <a:t>MS-imaging in Mzkit</a:t>
            </a:r>
          </a:p>
        </p:txBody>
      </p:sp>
      <p:sp>
        <p:nvSpPr>
          <p:cNvPr id="12" name="矩形 1"/>
          <p:cNvSpPr/>
          <p:nvPr/>
        </p:nvSpPr>
        <p:spPr>
          <a:xfrm>
            <a:off x="1691680" y="1653977"/>
            <a:ext cx="1872208" cy="1491555"/>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
          <p:cNvSpPr/>
          <p:nvPr/>
        </p:nvSpPr>
        <p:spPr>
          <a:xfrm>
            <a:off x="1763688" y="3212455"/>
            <a:ext cx="1800200" cy="1719535"/>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
          <p:cNvSpPr/>
          <p:nvPr/>
        </p:nvSpPr>
        <p:spPr>
          <a:xfrm>
            <a:off x="3629665" y="2065412"/>
            <a:ext cx="3750648" cy="2304256"/>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肘形连接符 22"/>
          <p:cNvCxnSpPr>
            <a:stCxn id="12" idx="0"/>
            <a:endCxn id="17" idx="0"/>
          </p:cNvCxnSpPr>
          <p:nvPr/>
        </p:nvCxnSpPr>
        <p:spPr>
          <a:xfrm rot="16200000" flipH="1" flipV="1">
            <a:off x="1692406" y="825159"/>
            <a:ext cx="106560" cy="1764196"/>
          </a:xfrm>
          <a:prstGeom prst="bentConnector3">
            <a:avLst>
              <a:gd name="adj1" fmla="val -214527"/>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5496" y="1760537"/>
            <a:ext cx="1656184" cy="1415772"/>
          </a:xfrm>
          <a:prstGeom prst="rect">
            <a:avLst/>
          </a:prstGeom>
          <a:noFill/>
        </p:spPr>
        <p:txBody>
          <a:bodyPr wrap="square" rtlCol="0">
            <a:spAutoFit/>
          </a:bodyPr>
          <a:lstStyle/>
          <a:p>
            <a:r>
              <a:rPr lang="en-US" u="sng" dirty="0" smtClean="0"/>
              <a:t>Ion Explorer</a:t>
            </a:r>
          </a:p>
          <a:p>
            <a:endParaRPr lang="en-US" sz="800" dirty="0"/>
          </a:p>
          <a:p>
            <a:r>
              <a:rPr lang="en-US" sz="1200" dirty="0" smtClean="0"/>
              <a:t>Select one ion or multiple ions at here.</a:t>
            </a:r>
          </a:p>
          <a:p>
            <a:r>
              <a:rPr lang="en-US" sz="1200" dirty="0" smtClean="0"/>
              <a:t>Context menu on mouse right click for run image rendering. </a:t>
            </a:r>
            <a:endParaRPr lang="en-US" sz="1200" dirty="0"/>
          </a:p>
        </p:txBody>
      </p:sp>
      <p:sp>
        <p:nvSpPr>
          <p:cNvPr id="24" name="TextBox 23"/>
          <p:cNvSpPr txBox="1"/>
          <p:nvPr/>
        </p:nvSpPr>
        <p:spPr>
          <a:xfrm>
            <a:off x="0" y="3937620"/>
            <a:ext cx="1656184" cy="1046440"/>
          </a:xfrm>
          <a:prstGeom prst="rect">
            <a:avLst/>
          </a:prstGeom>
          <a:noFill/>
        </p:spPr>
        <p:txBody>
          <a:bodyPr wrap="square" rtlCol="0">
            <a:spAutoFit/>
          </a:bodyPr>
          <a:lstStyle/>
          <a:p>
            <a:r>
              <a:rPr lang="en-US" altLang="zh-CN" u="sng" dirty="0" smtClean="0"/>
              <a:t>Render Options</a:t>
            </a:r>
            <a:endParaRPr lang="en-US" u="sng" dirty="0"/>
          </a:p>
          <a:p>
            <a:endParaRPr lang="en-US" sz="800" dirty="0" smtClean="0"/>
          </a:p>
          <a:p>
            <a:r>
              <a:rPr lang="en-US" sz="1200" dirty="0" smtClean="0"/>
              <a:t>Tweaks of the MS-Imaging rendering options</a:t>
            </a:r>
          </a:p>
        </p:txBody>
      </p:sp>
      <p:cxnSp>
        <p:nvCxnSpPr>
          <p:cNvPr id="25" name="肘形连接符 22"/>
          <p:cNvCxnSpPr>
            <a:stCxn id="13" idx="2"/>
            <a:endCxn id="24" idx="2"/>
          </p:cNvCxnSpPr>
          <p:nvPr/>
        </p:nvCxnSpPr>
        <p:spPr>
          <a:xfrm rot="5400000">
            <a:off x="1719905" y="4040177"/>
            <a:ext cx="52070" cy="1835696"/>
          </a:xfrm>
          <a:prstGeom prst="bentConnector3">
            <a:avLst>
              <a:gd name="adj1" fmla="val 539024"/>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506097" y="1693609"/>
            <a:ext cx="1656184" cy="861774"/>
          </a:xfrm>
          <a:prstGeom prst="rect">
            <a:avLst/>
          </a:prstGeom>
          <a:noFill/>
        </p:spPr>
        <p:txBody>
          <a:bodyPr wrap="square" rtlCol="0">
            <a:spAutoFit/>
          </a:bodyPr>
          <a:lstStyle/>
          <a:p>
            <a:r>
              <a:rPr lang="en-US" altLang="zh-CN" u="sng" dirty="0" smtClean="0"/>
              <a:t>MSI Viewer</a:t>
            </a:r>
            <a:endParaRPr lang="en-US" u="sng" dirty="0"/>
          </a:p>
          <a:p>
            <a:endParaRPr lang="en-US" sz="800" dirty="0" smtClean="0"/>
          </a:p>
          <a:p>
            <a:r>
              <a:rPr lang="en-US" sz="1200" dirty="0" smtClean="0"/>
              <a:t>View MS-Imaging rendering image output</a:t>
            </a:r>
          </a:p>
        </p:txBody>
      </p:sp>
      <p:cxnSp>
        <p:nvCxnSpPr>
          <p:cNvPr id="29" name="肘形连接符 22"/>
          <p:cNvCxnSpPr>
            <a:stCxn id="14" idx="2"/>
            <a:endCxn id="28" idx="2"/>
          </p:cNvCxnSpPr>
          <p:nvPr/>
        </p:nvCxnSpPr>
        <p:spPr>
          <a:xfrm rot="5400000" flipH="1" flipV="1">
            <a:off x="6012446" y="2047926"/>
            <a:ext cx="1814285" cy="2829200"/>
          </a:xfrm>
          <a:prstGeom prst="bentConnector3">
            <a:avLst>
              <a:gd name="adj1" fmla="val -126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42718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648072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Screenshots</a:t>
            </a:r>
            <a:endPar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9733" y="961386"/>
            <a:ext cx="2880320" cy="1904986"/>
          </a:xfrm>
          <a:prstGeom prst="rect">
            <a:avLst/>
          </a:prstGeom>
          <a:effectLst>
            <a:outerShdw blurRad="63500" sx="102000" sy="102000" algn="ctr" rotWithShape="0">
              <a:prstClr val="black">
                <a:alpha val="40000"/>
              </a:prstClr>
            </a:outerShdw>
          </a:effectLst>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7996" y="952513"/>
            <a:ext cx="2952328" cy="1952611"/>
          </a:xfrm>
          <a:prstGeom prst="rect">
            <a:avLst/>
          </a:prstGeom>
          <a:effectLst>
            <a:outerShdw blurRad="63500" sx="102000" sy="102000" algn="ctr" rotWithShape="0">
              <a:prstClr val="black">
                <a:alpha val="40000"/>
              </a:prstClr>
            </a:outerShdw>
          </a:effectLst>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9733" y="3308782"/>
            <a:ext cx="2880320" cy="1904987"/>
          </a:xfrm>
          <a:prstGeom prst="rect">
            <a:avLst/>
          </a:prstGeom>
          <a:effectLst>
            <a:outerShdw blurRad="63500" sx="102000" sy="102000" algn="ctr" rotWithShape="0">
              <a:prstClr val="black">
                <a:alpha val="40000"/>
              </a:prstClr>
            </a:outerShdw>
          </a:effectLst>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85974" y="3224670"/>
            <a:ext cx="3116372" cy="2073213"/>
          </a:xfrm>
          <a:prstGeom prst="rect">
            <a:avLst/>
          </a:prstGeom>
        </p:spPr>
      </p:pic>
      <p:sp>
        <p:nvSpPr>
          <p:cNvPr id="9" name="TextBox 8"/>
          <p:cNvSpPr txBox="1"/>
          <p:nvPr/>
        </p:nvSpPr>
        <p:spPr>
          <a:xfrm>
            <a:off x="1969004" y="5218676"/>
            <a:ext cx="2715508" cy="307777"/>
          </a:xfrm>
          <a:prstGeom prst="rect">
            <a:avLst/>
          </a:prstGeom>
          <a:noFill/>
        </p:spPr>
        <p:txBody>
          <a:bodyPr wrap="square" rtlCol="0">
            <a:spAutoFit/>
          </a:bodyPr>
          <a:lstStyle/>
          <a:p>
            <a:r>
              <a:rPr lang="en-US" altLang="zh-CN" sz="1400" dirty="0" smtClean="0">
                <a:latin typeface="Tahoma" panose="020B0604030504040204" pitchFamily="34" charset="0"/>
                <a:ea typeface="Tahoma" panose="020B0604030504040204" pitchFamily="34" charset="0"/>
                <a:cs typeface="Tahoma" panose="020B0604030504040204" pitchFamily="34" charset="0"/>
              </a:rPr>
              <a:t>c. 2D Scatter</a:t>
            </a:r>
            <a:endParaRPr lang="zh-CN" altLang="en-US" sz="1400" dirty="0">
              <a:latin typeface="Tahoma" panose="020B0604030504040204" pitchFamily="34" charset="0"/>
              <a:cs typeface="Tahoma" panose="020B0604030504040204" pitchFamily="34" charset="0"/>
            </a:endParaRPr>
          </a:p>
        </p:txBody>
      </p:sp>
      <p:sp>
        <p:nvSpPr>
          <p:cNvPr id="10" name="矩形 9"/>
          <p:cNvSpPr/>
          <p:nvPr/>
        </p:nvSpPr>
        <p:spPr>
          <a:xfrm>
            <a:off x="4129244" y="2209426"/>
            <a:ext cx="184731" cy="369332"/>
          </a:xfrm>
          <a:prstGeom prst="rect">
            <a:avLst/>
          </a:prstGeom>
        </p:spPr>
        <p:txBody>
          <a:bodyPr wrap="none">
            <a:spAutoFit/>
          </a:bodyPr>
          <a:lstStyle/>
          <a:p>
            <a:pPr lvl="0"/>
            <a:endParaRPr lang="zh-CN" altLang="en-US" dirty="0">
              <a:latin typeface="Tahoma" panose="020B0604030504040204" pitchFamily="34" charset="0"/>
              <a:cs typeface="Tahoma" panose="020B0604030504040204" pitchFamily="34" charset="0"/>
            </a:endParaRPr>
          </a:p>
        </p:txBody>
      </p:sp>
      <p:sp>
        <p:nvSpPr>
          <p:cNvPr id="12" name="矩形 11"/>
          <p:cNvSpPr/>
          <p:nvPr/>
        </p:nvSpPr>
        <p:spPr>
          <a:xfrm>
            <a:off x="5679013" y="5226435"/>
            <a:ext cx="1346587" cy="307777"/>
          </a:xfrm>
          <a:prstGeom prst="rect">
            <a:avLst/>
          </a:prstGeom>
        </p:spPr>
        <p:txBody>
          <a:bodyPr wrap="none">
            <a:spAutoFit/>
          </a:bodyPr>
          <a:lstStyle/>
          <a:p>
            <a:pPr lvl="0"/>
            <a:r>
              <a:rPr lang="en-US" altLang="zh-CN" sz="1400" dirty="0" smtClean="0">
                <a:latin typeface="Tahoma" panose="020B0604030504040204" pitchFamily="34" charset="0"/>
                <a:ea typeface="Tahoma" panose="020B0604030504040204" pitchFamily="34" charset="0"/>
                <a:cs typeface="Tahoma" panose="020B0604030504040204" pitchFamily="34" charset="0"/>
              </a:rPr>
              <a:t>d. MS-Imaging</a:t>
            </a:r>
            <a:endParaRPr lang="zh-CN" altLang="en-US" sz="1400" dirty="0">
              <a:latin typeface="Tahoma" panose="020B0604030504040204" pitchFamily="34" charset="0"/>
              <a:cs typeface="Tahoma" panose="020B0604030504040204" pitchFamily="34" charset="0"/>
            </a:endParaRPr>
          </a:p>
        </p:txBody>
      </p:sp>
      <p:sp>
        <p:nvSpPr>
          <p:cNvPr id="13" name="矩形 12"/>
          <p:cNvSpPr/>
          <p:nvPr/>
        </p:nvSpPr>
        <p:spPr>
          <a:xfrm>
            <a:off x="1888921" y="2929506"/>
            <a:ext cx="1701941" cy="307777"/>
          </a:xfrm>
          <a:prstGeom prst="rect">
            <a:avLst/>
          </a:prstGeom>
        </p:spPr>
        <p:txBody>
          <a:bodyPr wrap="none">
            <a:spAutoFit/>
          </a:bodyPr>
          <a:lstStyle/>
          <a:p>
            <a:pPr lvl="0"/>
            <a:r>
              <a:rPr lang="en-US" altLang="en-US" sz="1400" dirty="0" smtClean="0">
                <a:latin typeface="Tahoma" panose="020B0604030504040204" pitchFamily="34" charset="0"/>
                <a:ea typeface="Tahoma" panose="020B0604030504040204" pitchFamily="34" charset="0"/>
                <a:cs typeface="Tahoma" panose="020B0604030504040204" pitchFamily="34" charset="0"/>
              </a:rPr>
              <a:t>a. Chromatography</a:t>
            </a:r>
            <a:endParaRPr lang="en-US" alt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14" name="矩形 13"/>
          <p:cNvSpPr/>
          <p:nvPr/>
        </p:nvSpPr>
        <p:spPr>
          <a:xfrm>
            <a:off x="5636525" y="2929508"/>
            <a:ext cx="1143262" cy="307777"/>
          </a:xfrm>
          <a:prstGeom prst="rect">
            <a:avLst/>
          </a:prstGeom>
        </p:spPr>
        <p:txBody>
          <a:bodyPr wrap="none">
            <a:spAutoFit/>
          </a:bodyPr>
          <a:lstStyle/>
          <a:p>
            <a:r>
              <a:rPr lang="en-US" altLang="zh-CN" sz="1400" dirty="0" smtClean="0">
                <a:latin typeface="Tahoma" panose="020B0604030504040204" pitchFamily="34" charset="0"/>
                <a:ea typeface="Tahoma" panose="020B0604030504040204" pitchFamily="34" charset="0"/>
                <a:cs typeface="Tahoma" panose="020B0604030504040204" pitchFamily="34" charset="0"/>
              </a:rPr>
              <a:t>b. Spectrum</a:t>
            </a:r>
            <a:endParaRPr lang="zh-CN" altLang="en-US" sz="14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123504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a:xfrm>
            <a:off x="1043608" y="121196"/>
            <a:ext cx="5400600"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MSI Ion Rendering (RGB)</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3768" y="841276"/>
            <a:ext cx="6602816" cy="4349674"/>
          </a:xfrm>
          <a:prstGeom prst="rect">
            <a:avLst/>
          </a:prstGeom>
        </p:spPr>
      </p:pic>
      <p:sp>
        <p:nvSpPr>
          <p:cNvPr id="5" name="内容占位符 4"/>
          <p:cNvSpPr txBox="1">
            <a:spLocks/>
          </p:cNvSpPr>
          <p:nvPr/>
        </p:nvSpPr>
        <p:spPr>
          <a:xfrm>
            <a:off x="35496" y="959052"/>
            <a:ext cx="2664296" cy="411412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MSI ions rendering in RGB channels composition mode only supports 3 ion layers due to the reason of color is compose by RGB channels.</a:t>
            </a:r>
          </a:p>
          <a:p>
            <a:endPar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6" name="TextBox 5"/>
          <p:cNvSpPr txBox="1"/>
          <p:nvPr/>
        </p:nvSpPr>
        <p:spPr>
          <a:xfrm>
            <a:off x="179512" y="3217540"/>
            <a:ext cx="2232248" cy="1046440"/>
          </a:xfrm>
          <a:prstGeom prst="rect">
            <a:avLst/>
          </a:prstGeom>
          <a:noFill/>
        </p:spPr>
        <p:txBody>
          <a:bodyPr wrap="square" rtlCol="0">
            <a:spAutoFit/>
          </a:bodyPr>
          <a:lstStyle/>
          <a:p>
            <a:r>
              <a:rPr lang="en-US" u="sng" dirty="0" smtClean="0"/>
              <a:t>Ion Explorer</a:t>
            </a:r>
          </a:p>
          <a:p>
            <a:endParaRPr lang="en-US" sz="800" dirty="0"/>
          </a:p>
          <a:p>
            <a:r>
              <a:rPr lang="en-US" sz="1200" dirty="0" smtClean="0"/>
              <a:t>Select 3 ion at here.</a:t>
            </a:r>
          </a:p>
          <a:p>
            <a:r>
              <a:rPr lang="en-US" sz="1200" dirty="0" smtClean="0"/>
              <a:t>Context menu on mouse right click for run image rendering. </a:t>
            </a:r>
            <a:endParaRPr lang="en-US" sz="1200" dirty="0"/>
          </a:p>
        </p:txBody>
      </p:sp>
      <p:cxnSp>
        <p:nvCxnSpPr>
          <p:cNvPr id="7" name="肘形连接符 22"/>
          <p:cNvCxnSpPr>
            <a:stCxn id="4" idx="2"/>
            <a:endCxn id="6" idx="0"/>
          </p:cNvCxnSpPr>
          <p:nvPr/>
        </p:nvCxnSpPr>
        <p:spPr>
          <a:xfrm rot="5400000">
            <a:off x="2285746" y="1795382"/>
            <a:ext cx="432048" cy="2412268"/>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矩形 1"/>
          <p:cNvSpPr/>
          <p:nvPr/>
        </p:nvSpPr>
        <p:spPr>
          <a:xfrm>
            <a:off x="2483768" y="1758845"/>
            <a:ext cx="2448272" cy="1026647"/>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953743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784" y="855708"/>
            <a:ext cx="6516216" cy="4320807"/>
          </a:xfrm>
          <a:prstGeom prst="rect">
            <a:avLst/>
          </a:prstGeom>
        </p:spPr>
      </p:pic>
      <p:sp>
        <p:nvSpPr>
          <p:cNvPr id="2" name="标题 2"/>
          <p:cNvSpPr txBox="1">
            <a:spLocks/>
          </p:cNvSpPr>
          <p:nvPr/>
        </p:nvSpPr>
        <p:spPr>
          <a:xfrm>
            <a:off x="1043608" y="121196"/>
            <a:ext cx="6048672"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MSI Multiple Ion Rendering</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txBox="1">
            <a:spLocks/>
          </p:cNvSpPr>
          <p:nvPr/>
        </p:nvSpPr>
        <p:spPr>
          <a:xfrm>
            <a:off x="35496" y="959052"/>
            <a:ext cx="2664296" cy="411412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Another mode for single/multiple ions MSI rendering in </a:t>
            </a:r>
            <a:r>
              <a:rPr lang="en-US" altLang="zh-CN" sz="1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mzkit</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has no number limitation of the ions.</a:t>
            </a:r>
          </a:p>
        </p:txBody>
      </p:sp>
      <p:sp>
        <p:nvSpPr>
          <p:cNvPr id="6" name="TextBox 5"/>
          <p:cNvSpPr txBox="1"/>
          <p:nvPr/>
        </p:nvSpPr>
        <p:spPr>
          <a:xfrm>
            <a:off x="179512" y="3217540"/>
            <a:ext cx="2232248" cy="1046440"/>
          </a:xfrm>
          <a:prstGeom prst="rect">
            <a:avLst/>
          </a:prstGeom>
          <a:noFill/>
        </p:spPr>
        <p:txBody>
          <a:bodyPr wrap="square" rtlCol="0">
            <a:spAutoFit/>
          </a:bodyPr>
          <a:lstStyle/>
          <a:p>
            <a:r>
              <a:rPr lang="en-US" u="sng" dirty="0" smtClean="0"/>
              <a:t>Ion Explorer</a:t>
            </a:r>
          </a:p>
          <a:p>
            <a:endParaRPr lang="en-US" sz="800" dirty="0"/>
          </a:p>
          <a:p>
            <a:r>
              <a:rPr lang="en-US" sz="1200" dirty="0" smtClean="0"/>
              <a:t>Select any ions at here.</a:t>
            </a:r>
          </a:p>
          <a:p>
            <a:r>
              <a:rPr lang="en-US" sz="1200" dirty="0" smtClean="0"/>
              <a:t>Context menu on mouse right click for run image rendering. </a:t>
            </a:r>
            <a:endParaRPr lang="en-US" sz="1200" dirty="0"/>
          </a:p>
        </p:txBody>
      </p:sp>
      <p:cxnSp>
        <p:nvCxnSpPr>
          <p:cNvPr id="7" name="肘形连接符 22"/>
          <p:cNvCxnSpPr>
            <a:stCxn id="4" idx="2"/>
            <a:endCxn id="6" idx="0"/>
          </p:cNvCxnSpPr>
          <p:nvPr/>
        </p:nvCxnSpPr>
        <p:spPr>
          <a:xfrm rot="5400000">
            <a:off x="2285746" y="1795382"/>
            <a:ext cx="432048" cy="2412268"/>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矩形 1"/>
          <p:cNvSpPr/>
          <p:nvPr/>
        </p:nvSpPr>
        <p:spPr>
          <a:xfrm>
            <a:off x="2627784" y="1758845"/>
            <a:ext cx="2304256" cy="1026647"/>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978438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0422" y="810562"/>
            <a:ext cx="6623578" cy="4381908"/>
          </a:xfrm>
          <a:prstGeom prst="rect">
            <a:avLst/>
          </a:prstGeom>
        </p:spPr>
      </p:pic>
      <p:sp>
        <p:nvSpPr>
          <p:cNvPr id="2" name="标题 2"/>
          <p:cNvSpPr txBox="1">
            <a:spLocks/>
          </p:cNvSpPr>
          <p:nvPr/>
        </p:nvSpPr>
        <p:spPr>
          <a:xfrm>
            <a:off x="1043608" y="121196"/>
            <a:ext cx="6048672"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Ion MS Content</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txBox="1">
            <a:spLocks/>
          </p:cNvSpPr>
          <p:nvPr/>
        </p:nvSpPr>
        <p:spPr>
          <a:xfrm>
            <a:off x="35496" y="959052"/>
            <a:ext cx="2664296" cy="411412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Click on any pixel of the MSI rendering image for display the MS ions on target pixel scan</a:t>
            </a:r>
          </a:p>
        </p:txBody>
      </p:sp>
      <p:sp>
        <p:nvSpPr>
          <p:cNvPr id="6" name="TextBox 5"/>
          <p:cNvSpPr txBox="1"/>
          <p:nvPr/>
        </p:nvSpPr>
        <p:spPr>
          <a:xfrm>
            <a:off x="179512" y="3217540"/>
            <a:ext cx="2232248" cy="1415772"/>
          </a:xfrm>
          <a:prstGeom prst="rect">
            <a:avLst/>
          </a:prstGeom>
          <a:noFill/>
        </p:spPr>
        <p:txBody>
          <a:bodyPr wrap="square" rtlCol="0">
            <a:spAutoFit/>
          </a:bodyPr>
          <a:lstStyle/>
          <a:p>
            <a:r>
              <a:rPr lang="en-US" altLang="zh-CN" u="sng" dirty="0"/>
              <a:t>MSI Viewer</a:t>
            </a:r>
            <a:endParaRPr lang="en-US" u="sng" dirty="0"/>
          </a:p>
          <a:p>
            <a:endParaRPr lang="en-US" sz="800" dirty="0"/>
          </a:p>
          <a:p>
            <a:r>
              <a:rPr lang="en-US" sz="1200" dirty="0" smtClean="0"/>
              <a:t>Click on the image for view MS ions on target pixel scan or select a region on image for view the total MS ion content on that region. </a:t>
            </a:r>
            <a:endParaRPr lang="en-US" sz="1200" dirty="0"/>
          </a:p>
        </p:txBody>
      </p:sp>
      <p:cxnSp>
        <p:nvCxnSpPr>
          <p:cNvPr id="7" name="肘形连接符 22"/>
          <p:cNvCxnSpPr>
            <a:stCxn id="3" idx="1"/>
            <a:endCxn id="6" idx="0"/>
          </p:cNvCxnSpPr>
          <p:nvPr/>
        </p:nvCxnSpPr>
        <p:spPr>
          <a:xfrm rot="10800000" flipV="1">
            <a:off x="1295636" y="3001516"/>
            <a:ext cx="1224786" cy="216024"/>
          </a:xfrm>
          <a:prstGeom prst="bentConnector2">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矩形 1"/>
          <p:cNvSpPr/>
          <p:nvPr/>
        </p:nvSpPr>
        <p:spPr>
          <a:xfrm>
            <a:off x="2627784" y="1633364"/>
            <a:ext cx="2952328" cy="3240359"/>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36856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475656" y="1561356"/>
            <a:ext cx="6264696" cy="1368152"/>
          </a:xfrm>
        </p:spPr>
        <p:txBody>
          <a:bodyPr>
            <a:noAutofit/>
          </a:bodyPr>
          <a:lstStyle/>
          <a:p>
            <a:r>
              <a:rPr lang="en-US" altLang="zh-CN"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View GC-MS Targeted</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538411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904656"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GC-MS Targeted</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457200" y="971550"/>
            <a:ext cx="8229600" cy="2606030"/>
          </a:xfrm>
        </p:spPr>
        <p:txBody>
          <a:bodyPr>
            <a:normAutofit/>
          </a:bodyPr>
          <a:lstStyle/>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The GC-MS targeted data in CDF file format is supported in Mzkit.</a:t>
            </a:r>
          </a:p>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GC-MS targeted data in Mzkit includes view TIC data and SIM ions for metabolite quantification.</a:t>
            </a: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1"/>
          <p:cNvPicPr>
            <a:picLocks noChangeAspect="1"/>
          </p:cNvPicPr>
          <p:nvPr/>
        </p:nvPicPr>
        <p:blipFill>
          <a:blip r:embed="rId2"/>
          <a:stretch>
            <a:fillRect/>
          </a:stretch>
        </p:blipFill>
        <p:spPr>
          <a:xfrm>
            <a:off x="107504" y="3425179"/>
            <a:ext cx="2270000" cy="1614619"/>
          </a:xfrm>
          <a:prstGeom prst="rect">
            <a:avLst/>
          </a:prstGeom>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8367" y="3889734"/>
            <a:ext cx="1962522" cy="11732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89546" y="3039308"/>
            <a:ext cx="2944416" cy="20447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827584" y="5089748"/>
            <a:ext cx="1944216" cy="369332"/>
          </a:xfrm>
          <a:prstGeom prst="rect">
            <a:avLst/>
          </a:prstGeom>
          <a:noFill/>
        </p:spPr>
        <p:txBody>
          <a:bodyPr wrap="square" rtlCol="0">
            <a:spAutoFit/>
          </a:bodyPr>
          <a:lstStyle/>
          <a:p>
            <a:r>
              <a:rPr lang="en-US" dirty="0"/>
              <a:t>[</a:t>
            </a:r>
            <a:r>
              <a:rPr lang="en-US" dirty="0" smtClean="0"/>
              <a:t>Main] Open</a:t>
            </a:r>
            <a:endParaRPr lang="en-US" dirty="0"/>
          </a:p>
        </p:txBody>
      </p:sp>
      <p:sp>
        <p:nvSpPr>
          <p:cNvPr id="8" name="TextBox 7"/>
          <p:cNvSpPr txBox="1"/>
          <p:nvPr/>
        </p:nvSpPr>
        <p:spPr>
          <a:xfrm>
            <a:off x="3232547" y="5079343"/>
            <a:ext cx="2074163" cy="369332"/>
          </a:xfrm>
          <a:prstGeom prst="rect">
            <a:avLst/>
          </a:prstGeom>
          <a:noFill/>
        </p:spPr>
        <p:txBody>
          <a:bodyPr wrap="square" rtlCol="0">
            <a:spAutoFit/>
          </a:bodyPr>
          <a:lstStyle/>
          <a:p>
            <a:r>
              <a:rPr lang="en-US" dirty="0" smtClean="0"/>
              <a:t>Select </a:t>
            </a:r>
            <a:r>
              <a:rPr lang="en-US" dirty="0" smtClean="0">
                <a:effectLst>
                  <a:outerShdw blurRad="38100" dist="38100" dir="2700000" algn="tl">
                    <a:srgbClr val="000000">
                      <a:alpha val="43137"/>
                    </a:srgbClr>
                  </a:outerShdw>
                </a:effectLst>
              </a:rPr>
              <a:t>CDF</a:t>
            </a:r>
            <a:r>
              <a:rPr lang="en-US" dirty="0" smtClean="0"/>
              <a:t> format</a:t>
            </a:r>
            <a:endParaRPr lang="en-US" dirty="0"/>
          </a:p>
        </p:txBody>
      </p:sp>
      <p:sp>
        <p:nvSpPr>
          <p:cNvPr id="9" name="TextBox 8"/>
          <p:cNvSpPr txBox="1"/>
          <p:nvPr/>
        </p:nvSpPr>
        <p:spPr>
          <a:xfrm>
            <a:off x="5887290" y="5089748"/>
            <a:ext cx="2719897" cy="369332"/>
          </a:xfrm>
          <a:prstGeom prst="rect">
            <a:avLst/>
          </a:prstGeom>
          <a:noFill/>
        </p:spPr>
        <p:txBody>
          <a:bodyPr wrap="square" rtlCol="0">
            <a:spAutoFit/>
          </a:bodyPr>
          <a:lstStyle/>
          <a:p>
            <a:r>
              <a:rPr lang="en-US" dirty="0" smtClean="0"/>
              <a:t>View GC-MS data in Mzkit</a:t>
            </a:r>
            <a:endParaRPr lang="en-US" dirty="0"/>
          </a:p>
        </p:txBody>
      </p:sp>
      <p:sp>
        <p:nvSpPr>
          <p:cNvPr id="10" name="Right Arrow 6"/>
          <p:cNvSpPr/>
          <p:nvPr/>
        </p:nvSpPr>
        <p:spPr>
          <a:xfrm>
            <a:off x="2475791" y="4196920"/>
            <a:ext cx="748779"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ight Arrow 6"/>
          <p:cNvSpPr/>
          <p:nvPr/>
        </p:nvSpPr>
        <p:spPr>
          <a:xfrm>
            <a:off x="5148064" y="4209575"/>
            <a:ext cx="666146"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TextBox 11"/>
          <p:cNvSpPr txBox="1"/>
          <p:nvPr/>
        </p:nvSpPr>
        <p:spPr>
          <a:xfrm>
            <a:off x="179512" y="2857500"/>
            <a:ext cx="4102213" cy="707886"/>
          </a:xfrm>
          <a:prstGeom prst="rect">
            <a:avLst/>
          </a:prstGeom>
          <a:noFill/>
        </p:spPr>
        <p:txBody>
          <a:bodyPr wrap="none" rtlCol="0">
            <a:spAutoFit/>
          </a:bodyPr>
          <a:lstStyle/>
          <a:p>
            <a:r>
              <a:rPr lang="en-US" altLang="zh-CN" sz="2000" b="1" dirty="0" smtClean="0">
                <a:effectLst>
                  <a:outerShdw blurRad="38100" dist="38100" dir="2700000" algn="tl">
                    <a:srgbClr val="000000">
                      <a:alpha val="43137"/>
                    </a:srgbClr>
                  </a:outerShdw>
                </a:effectLst>
              </a:rPr>
              <a:t>Steps for view GC-MS targeted data </a:t>
            </a:r>
          </a:p>
          <a:p>
            <a:r>
              <a:rPr lang="en-US" altLang="zh-CN" sz="2000" b="1" dirty="0" smtClean="0">
                <a:effectLst>
                  <a:outerShdw blurRad="38100" dist="38100" dir="2700000" algn="tl">
                    <a:srgbClr val="000000">
                      <a:alpha val="43137"/>
                    </a:srgbClr>
                  </a:outerShdw>
                </a:effectLst>
              </a:rPr>
              <a:t>in </a:t>
            </a:r>
            <a:r>
              <a:rPr lang="en-US" altLang="zh-CN" sz="2000" b="1" dirty="0">
                <a:effectLst>
                  <a:outerShdw blurRad="38100" dist="38100" dir="2700000" algn="tl">
                    <a:srgbClr val="000000">
                      <a:alpha val="43137"/>
                    </a:srgbClr>
                  </a:outerShdw>
                </a:effectLst>
              </a:rPr>
              <a:t>M</a:t>
            </a:r>
            <a:r>
              <a:rPr lang="en-US" altLang="zh-CN" sz="2000" b="1" dirty="0" smtClean="0">
                <a:effectLst>
                  <a:outerShdw blurRad="38100" dist="38100" dir="2700000" algn="tl">
                    <a:srgbClr val="000000">
                      <a:alpha val="43137"/>
                    </a:srgbClr>
                  </a:outerShdw>
                </a:effectLst>
              </a:rPr>
              <a:t>zkit:</a:t>
            </a:r>
            <a:endParaRPr lang="zh-CN" altLang="en-US"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055140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4056" y="769267"/>
            <a:ext cx="6875887" cy="4536505"/>
          </a:xfrm>
          <a:prstGeom prst="rect">
            <a:avLst/>
          </a:prstGeom>
        </p:spPr>
      </p:pic>
      <p:sp>
        <p:nvSpPr>
          <p:cNvPr id="3" name="标题 2"/>
          <p:cNvSpPr>
            <a:spLocks noGrp="1"/>
          </p:cNvSpPr>
          <p:nvPr>
            <p:ph type="title" idx="4294967295"/>
          </p:nvPr>
        </p:nvSpPr>
        <p:spPr>
          <a:xfrm>
            <a:off x="1043608" y="121196"/>
            <a:ext cx="5904656"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GC-MS Targeted</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2843808" y="5233764"/>
            <a:ext cx="3600400" cy="360040"/>
          </a:xfrm>
        </p:spPr>
        <p:txBody>
          <a:bodyPr>
            <a:normAutofit/>
          </a:bodyPr>
          <a:lstStyle/>
          <a:p>
            <a:r>
              <a:rPr lang="en-US" altLang="zh-CN" sz="14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SIM Ions Of GC-MS Targeted</a:t>
            </a:r>
          </a:p>
        </p:txBody>
      </p:sp>
      <p:sp>
        <p:nvSpPr>
          <p:cNvPr id="14" name="矩形 1"/>
          <p:cNvSpPr/>
          <p:nvPr/>
        </p:nvSpPr>
        <p:spPr>
          <a:xfrm>
            <a:off x="1403648" y="1802271"/>
            <a:ext cx="1152128" cy="2495389"/>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肘形连接符 22"/>
          <p:cNvCxnSpPr>
            <a:stCxn id="14" idx="0"/>
            <a:endCxn id="16" idx="0"/>
          </p:cNvCxnSpPr>
          <p:nvPr/>
        </p:nvCxnSpPr>
        <p:spPr>
          <a:xfrm rot="16200000" flipV="1">
            <a:off x="1336429" y="1158987"/>
            <a:ext cx="41734" cy="1244833"/>
          </a:xfrm>
          <a:prstGeom prst="bentConnector3">
            <a:avLst>
              <a:gd name="adj1" fmla="val 647755"/>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898" y="1760537"/>
            <a:ext cx="1481554" cy="2246769"/>
          </a:xfrm>
          <a:prstGeom prst="rect">
            <a:avLst/>
          </a:prstGeom>
          <a:noFill/>
        </p:spPr>
        <p:txBody>
          <a:bodyPr wrap="square" rtlCol="0">
            <a:spAutoFit/>
          </a:bodyPr>
          <a:lstStyle/>
          <a:p>
            <a:r>
              <a:rPr lang="en-US" u="sng" dirty="0" smtClean="0"/>
              <a:t>Feature Explorer</a:t>
            </a:r>
          </a:p>
          <a:p>
            <a:endParaRPr lang="en-US" sz="800" dirty="0"/>
          </a:p>
          <a:p>
            <a:r>
              <a:rPr lang="en-US" sz="1200" dirty="0" smtClean="0"/>
              <a:t>Select one ion at here for view mass spectrum plot data.</a:t>
            </a:r>
          </a:p>
          <a:p>
            <a:endParaRPr lang="en-US" sz="1200" dirty="0"/>
          </a:p>
          <a:p>
            <a:r>
              <a:rPr lang="en-US" sz="1200" dirty="0" smtClean="0"/>
              <a:t>Select TIC node for view TIC plot of the current GC-MS experiment </a:t>
            </a:r>
            <a:endParaRPr lang="en-US" sz="1200" dirty="0"/>
          </a:p>
        </p:txBody>
      </p:sp>
      <p:sp>
        <p:nvSpPr>
          <p:cNvPr id="21" name="矩形 1"/>
          <p:cNvSpPr/>
          <p:nvPr/>
        </p:nvSpPr>
        <p:spPr>
          <a:xfrm>
            <a:off x="2516638" y="4385535"/>
            <a:ext cx="3800367" cy="576064"/>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肘形连接符 22"/>
          <p:cNvCxnSpPr>
            <a:stCxn id="21" idx="3"/>
            <a:endCxn id="25" idx="2"/>
          </p:cNvCxnSpPr>
          <p:nvPr/>
        </p:nvCxnSpPr>
        <p:spPr>
          <a:xfrm>
            <a:off x="6317005" y="4673567"/>
            <a:ext cx="2138650" cy="429670"/>
          </a:xfrm>
          <a:prstGeom prst="bentConnector4">
            <a:avLst>
              <a:gd name="adj1" fmla="val 32681"/>
              <a:gd name="adj2" fmla="val 153204"/>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714878" y="3872131"/>
            <a:ext cx="1481554" cy="1231106"/>
          </a:xfrm>
          <a:prstGeom prst="rect">
            <a:avLst/>
          </a:prstGeom>
          <a:noFill/>
        </p:spPr>
        <p:txBody>
          <a:bodyPr wrap="square" rtlCol="0">
            <a:spAutoFit/>
          </a:bodyPr>
          <a:lstStyle/>
          <a:p>
            <a:r>
              <a:rPr lang="en-US" u="sng" dirty="0" smtClean="0"/>
              <a:t>Peak Explorer</a:t>
            </a:r>
          </a:p>
          <a:p>
            <a:endParaRPr lang="en-US" sz="800" dirty="0"/>
          </a:p>
          <a:p>
            <a:r>
              <a:rPr lang="en-US" sz="1200" dirty="0" smtClean="0"/>
              <a:t>View Ion peak on TIC at here, and select </a:t>
            </a:r>
            <a:r>
              <a:rPr lang="en-US" sz="1200" dirty="0" err="1" smtClean="0"/>
              <a:t>rt</a:t>
            </a:r>
            <a:r>
              <a:rPr lang="en-US" sz="1200" dirty="0" smtClean="0"/>
              <a:t> range with mouse drag.</a:t>
            </a:r>
            <a:endParaRPr lang="en-US" sz="1200" dirty="0"/>
          </a:p>
        </p:txBody>
      </p:sp>
      <p:sp>
        <p:nvSpPr>
          <p:cNvPr id="37" name="矩形 1"/>
          <p:cNvSpPr/>
          <p:nvPr/>
        </p:nvSpPr>
        <p:spPr>
          <a:xfrm>
            <a:off x="2699792" y="1824255"/>
            <a:ext cx="3617213" cy="2448594"/>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37"/>
          <p:cNvSpPr txBox="1"/>
          <p:nvPr/>
        </p:nvSpPr>
        <p:spPr>
          <a:xfrm>
            <a:off x="7872769" y="2553802"/>
            <a:ext cx="1410805" cy="1046440"/>
          </a:xfrm>
          <a:prstGeom prst="rect">
            <a:avLst/>
          </a:prstGeom>
          <a:noFill/>
        </p:spPr>
        <p:txBody>
          <a:bodyPr wrap="square" rtlCol="0">
            <a:spAutoFit/>
          </a:bodyPr>
          <a:lstStyle/>
          <a:p>
            <a:r>
              <a:rPr lang="en-US" u="sng" dirty="0" smtClean="0"/>
              <a:t>MS Viewer</a:t>
            </a:r>
          </a:p>
          <a:p>
            <a:endParaRPr lang="en-US" sz="800" dirty="0"/>
          </a:p>
          <a:p>
            <a:r>
              <a:rPr lang="en-US" sz="1200" dirty="0" smtClean="0"/>
              <a:t>View the mass spectrum of the selected ion peak</a:t>
            </a:r>
            <a:endParaRPr lang="en-US" sz="1200" dirty="0"/>
          </a:p>
        </p:txBody>
      </p:sp>
      <p:cxnSp>
        <p:nvCxnSpPr>
          <p:cNvPr id="39" name="肘形连接符 22"/>
          <p:cNvCxnSpPr>
            <a:stCxn id="37" idx="3"/>
            <a:endCxn id="38" idx="2"/>
          </p:cNvCxnSpPr>
          <p:nvPr/>
        </p:nvCxnSpPr>
        <p:spPr>
          <a:xfrm>
            <a:off x="6317005" y="3048552"/>
            <a:ext cx="2261167" cy="551690"/>
          </a:xfrm>
          <a:prstGeom prst="bentConnector4">
            <a:avLst>
              <a:gd name="adj1" fmla="val 34402"/>
              <a:gd name="adj2" fmla="val 141436"/>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97616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9046" y="769267"/>
            <a:ext cx="6990022" cy="4608513"/>
          </a:xfrm>
          <a:prstGeom prst="rect">
            <a:avLst/>
          </a:prstGeom>
        </p:spPr>
      </p:pic>
      <p:sp>
        <p:nvSpPr>
          <p:cNvPr id="3" name="标题 2"/>
          <p:cNvSpPr>
            <a:spLocks noGrp="1"/>
          </p:cNvSpPr>
          <p:nvPr>
            <p:ph type="title" idx="4294967295"/>
          </p:nvPr>
        </p:nvSpPr>
        <p:spPr>
          <a:xfrm>
            <a:off x="1043608" y="121196"/>
            <a:ext cx="5904656"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GC-MS XIC</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2843808" y="5233764"/>
            <a:ext cx="3600400" cy="360040"/>
          </a:xfrm>
        </p:spPr>
        <p:txBody>
          <a:bodyPr>
            <a:normAutofit/>
          </a:bodyPr>
          <a:lstStyle/>
          <a:p>
            <a:r>
              <a:rPr lang="en-US" altLang="zh-CN" sz="14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SIM Ions Of GC-MS Targeted</a:t>
            </a:r>
          </a:p>
        </p:txBody>
      </p:sp>
      <p:sp>
        <p:nvSpPr>
          <p:cNvPr id="14" name="矩形 1"/>
          <p:cNvSpPr/>
          <p:nvPr/>
        </p:nvSpPr>
        <p:spPr>
          <a:xfrm>
            <a:off x="1619672" y="3099046"/>
            <a:ext cx="1152128" cy="1249108"/>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肘形连接符 22"/>
          <p:cNvCxnSpPr>
            <a:stCxn id="14" idx="0"/>
            <a:endCxn id="16" idx="0"/>
          </p:cNvCxnSpPr>
          <p:nvPr/>
        </p:nvCxnSpPr>
        <p:spPr>
          <a:xfrm rot="16200000" flipH="1" flipV="1">
            <a:off x="1227067" y="2608911"/>
            <a:ext cx="478534" cy="1458804"/>
          </a:xfrm>
          <a:prstGeom prst="bentConnector3">
            <a:avLst>
              <a:gd name="adj1" fmla="val -47771"/>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8089" y="3577580"/>
            <a:ext cx="1530042" cy="1323439"/>
          </a:xfrm>
          <a:prstGeom prst="rect">
            <a:avLst/>
          </a:prstGeom>
          <a:noFill/>
        </p:spPr>
        <p:txBody>
          <a:bodyPr wrap="square" rtlCol="0">
            <a:spAutoFit/>
          </a:bodyPr>
          <a:lstStyle/>
          <a:p>
            <a:r>
              <a:rPr lang="en-US" u="sng" dirty="0" smtClean="0"/>
              <a:t>Feature Explorer</a:t>
            </a:r>
          </a:p>
          <a:p>
            <a:endParaRPr lang="en-US" sz="800" dirty="0"/>
          </a:p>
          <a:p>
            <a:r>
              <a:rPr lang="en-US" sz="1200" dirty="0" smtClean="0"/>
              <a:t>Select one ion at here for view its XIC plot.</a:t>
            </a:r>
          </a:p>
        </p:txBody>
      </p:sp>
    </p:spTree>
    <p:extLst>
      <p:ext uri="{BB962C8B-B14F-4D97-AF65-F5344CB8AC3E}">
        <p14:creationId xmlns:p14="http://schemas.microsoft.com/office/powerpoint/2010/main" val="17126951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187624" y="1561356"/>
            <a:ext cx="6768752" cy="1368152"/>
          </a:xfrm>
        </p:spPr>
        <p:txBody>
          <a:bodyPr>
            <a:noAutofit/>
          </a:bodyPr>
          <a:lstStyle/>
          <a:p>
            <a:r>
              <a:rPr lang="en-US" altLang="zh-CN"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View LC-MS/MS Targeted</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081812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5794" y="774606"/>
            <a:ext cx="3389593" cy="2496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7453" y="4075367"/>
            <a:ext cx="1989257" cy="1240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904656" cy="648071"/>
          </a:xfrm>
        </p:spPr>
        <p:txBody>
          <a:bodyPr>
            <a:normAutofit/>
          </a:bodyPr>
          <a:lstStyle/>
          <a:p>
            <a:pPr algn="l"/>
            <a:r>
              <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rPr>
              <a:t>View LC-MS/MS </a:t>
            </a:r>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Targeted</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22346" y="880851"/>
            <a:ext cx="5557765" cy="2756188"/>
          </a:xfrm>
        </p:spPr>
        <p:txBody>
          <a:bodyPr>
            <a:normAutofit/>
          </a:bodyPr>
          <a:lstStyle/>
          <a:p>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MRM stands for Multiple Reaction Monitoring. </a:t>
            </a:r>
            <a:endPar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In </a:t>
            </a:r>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MRM, a specific ion (precursor ion) is selected in Q1 (first stage MS) from among various ions ionized by the ionization probe, the ion is destructed (collision-induced dissociation) in the collision cell (Q2, collision chamber), and a specific ion is detected from among the destructed ions (product ions) in Q3 (second stage MS). </a:t>
            </a:r>
            <a:endPar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Multiple </a:t>
            </a:r>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channels can be set in one measurement.</a:t>
            </a:r>
            <a:endPar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1"/>
          <p:cNvPicPr>
            <a:picLocks noChangeAspect="1"/>
          </p:cNvPicPr>
          <p:nvPr/>
        </p:nvPicPr>
        <p:blipFill>
          <a:blip r:embed="rId4"/>
          <a:stretch>
            <a:fillRect/>
          </a:stretch>
        </p:blipFill>
        <p:spPr>
          <a:xfrm>
            <a:off x="210190" y="3637039"/>
            <a:ext cx="2053976" cy="1460964"/>
          </a:xfrm>
          <a:prstGeom prst="rect">
            <a:avLst/>
          </a:prstGeom>
        </p:spPr>
      </p:pic>
      <p:sp>
        <p:nvSpPr>
          <p:cNvPr id="7" name="TextBox 6"/>
          <p:cNvSpPr txBox="1"/>
          <p:nvPr/>
        </p:nvSpPr>
        <p:spPr>
          <a:xfrm>
            <a:off x="827584" y="5089748"/>
            <a:ext cx="1944216" cy="369332"/>
          </a:xfrm>
          <a:prstGeom prst="rect">
            <a:avLst/>
          </a:prstGeom>
          <a:noFill/>
        </p:spPr>
        <p:txBody>
          <a:bodyPr wrap="square" rtlCol="0">
            <a:spAutoFit/>
          </a:bodyPr>
          <a:lstStyle/>
          <a:p>
            <a:r>
              <a:rPr lang="en-US" dirty="0"/>
              <a:t>[</a:t>
            </a:r>
            <a:r>
              <a:rPr lang="en-US" dirty="0" smtClean="0"/>
              <a:t>Main] Open</a:t>
            </a:r>
            <a:endParaRPr lang="en-US" dirty="0"/>
          </a:p>
        </p:txBody>
      </p:sp>
      <p:sp>
        <p:nvSpPr>
          <p:cNvPr id="8" name="TextBox 7"/>
          <p:cNvSpPr txBox="1"/>
          <p:nvPr/>
        </p:nvSpPr>
        <p:spPr>
          <a:xfrm>
            <a:off x="3232547" y="5131589"/>
            <a:ext cx="2074163" cy="369332"/>
          </a:xfrm>
          <a:prstGeom prst="rect">
            <a:avLst/>
          </a:prstGeom>
          <a:noFill/>
        </p:spPr>
        <p:txBody>
          <a:bodyPr wrap="square" rtlCol="0">
            <a:spAutoFit/>
          </a:bodyPr>
          <a:lstStyle/>
          <a:p>
            <a:r>
              <a:rPr lang="en-US" dirty="0" smtClean="0"/>
              <a:t>Select </a:t>
            </a:r>
            <a:r>
              <a:rPr lang="en-US" dirty="0" smtClean="0">
                <a:effectLst>
                  <a:outerShdw blurRad="38100" dist="38100" dir="2700000" algn="tl">
                    <a:srgbClr val="000000">
                      <a:alpha val="43137"/>
                    </a:srgbClr>
                  </a:outerShdw>
                </a:effectLst>
              </a:rPr>
              <a:t>mzML</a:t>
            </a:r>
            <a:r>
              <a:rPr lang="en-US" dirty="0" smtClean="0"/>
              <a:t> format</a:t>
            </a:r>
            <a:endParaRPr lang="en-US" dirty="0"/>
          </a:p>
        </p:txBody>
      </p:sp>
      <p:sp>
        <p:nvSpPr>
          <p:cNvPr id="9" name="TextBox 8"/>
          <p:cNvSpPr txBox="1"/>
          <p:nvPr/>
        </p:nvSpPr>
        <p:spPr>
          <a:xfrm>
            <a:off x="5694865" y="5131589"/>
            <a:ext cx="2946672" cy="369332"/>
          </a:xfrm>
          <a:prstGeom prst="rect">
            <a:avLst/>
          </a:prstGeom>
          <a:noFill/>
        </p:spPr>
        <p:txBody>
          <a:bodyPr wrap="square" rtlCol="0">
            <a:spAutoFit/>
          </a:bodyPr>
          <a:lstStyle/>
          <a:p>
            <a:r>
              <a:rPr lang="en-US" dirty="0" smtClean="0"/>
              <a:t>View LC-MS/MS data in Mzkit</a:t>
            </a:r>
            <a:endParaRPr lang="en-US" dirty="0"/>
          </a:p>
        </p:txBody>
      </p:sp>
      <p:sp>
        <p:nvSpPr>
          <p:cNvPr id="10" name="Right Arrow 6"/>
          <p:cNvSpPr/>
          <p:nvPr/>
        </p:nvSpPr>
        <p:spPr>
          <a:xfrm>
            <a:off x="2475791" y="4196920"/>
            <a:ext cx="748779"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ight Arrow 6"/>
          <p:cNvSpPr/>
          <p:nvPr/>
        </p:nvSpPr>
        <p:spPr>
          <a:xfrm>
            <a:off x="5148064" y="4209575"/>
            <a:ext cx="666146"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TextBox 11"/>
          <p:cNvSpPr txBox="1"/>
          <p:nvPr/>
        </p:nvSpPr>
        <p:spPr>
          <a:xfrm>
            <a:off x="267654" y="3073524"/>
            <a:ext cx="4416274" cy="707886"/>
          </a:xfrm>
          <a:prstGeom prst="rect">
            <a:avLst/>
          </a:prstGeom>
          <a:noFill/>
        </p:spPr>
        <p:txBody>
          <a:bodyPr wrap="none" rtlCol="0">
            <a:spAutoFit/>
          </a:bodyPr>
          <a:lstStyle/>
          <a:p>
            <a:r>
              <a:rPr lang="en-US" altLang="zh-CN" sz="2000" b="1" dirty="0" smtClean="0">
                <a:effectLst>
                  <a:outerShdw blurRad="38100" dist="38100" dir="2700000" algn="tl">
                    <a:srgbClr val="000000">
                      <a:alpha val="43137"/>
                    </a:srgbClr>
                  </a:outerShdw>
                </a:effectLst>
              </a:rPr>
              <a:t>Steps for view LC-MS/MS targeted data </a:t>
            </a:r>
          </a:p>
          <a:p>
            <a:r>
              <a:rPr lang="en-US" altLang="zh-CN" sz="2000" b="1" dirty="0" smtClean="0">
                <a:effectLst>
                  <a:outerShdw blurRad="38100" dist="38100" dir="2700000" algn="tl">
                    <a:srgbClr val="000000">
                      <a:alpha val="43137"/>
                    </a:srgbClr>
                  </a:outerShdw>
                </a:effectLst>
              </a:rPr>
              <a:t>in </a:t>
            </a:r>
            <a:r>
              <a:rPr lang="en-US" altLang="zh-CN" sz="2000" b="1" dirty="0">
                <a:effectLst>
                  <a:outerShdw blurRad="38100" dist="38100" dir="2700000" algn="tl">
                    <a:srgbClr val="000000">
                      <a:alpha val="43137"/>
                    </a:srgbClr>
                  </a:outerShdw>
                </a:effectLst>
              </a:rPr>
              <a:t>M</a:t>
            </a:r>
            <a:r>
              <a:rPr lang="en-US" altLang="zh-CN" sz="2000" b="1" dirty="0" smtClean="0">
                <a:effectLst>
                  <a:outerShdw blurRad="38100" dist="38100" dir="2700000" algn="tl">
                    <a:srgbClr val="000000">
                      <a:alpha val="43137"/>
                    </a:srgbClr>
                  </a:outerShdw>
                </a:effectLst>
              </a:rPr>
              <a:t>zkit:</a:t>
            </a:r>
            <a:endParaRPr lang="zh-CN" altLang="en-US" sz="2000" b="1" dirty="0">
              <a:effectLst>
                <a:outerShdw blurRad="38100" dist="38100" dir="2700000" algn="tl">
                  <a:srgbClr val="000000">
                    <a:alpha val="43137"/>
                  </a:srgbClr>
                </a:outerShdw>
              </a:effectLst>
            </a:endParaRPr>
          </a:p>
        </p:txBody>
      </p:sp>
      <p:pic>
        <p:nvPicPr>
          <p:cNvPr id="409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38881" y="3250268"/>
            <a:ext cx="2802656" cy="1918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870342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866606"/>
            <a:ext cx="6520386" cy="44327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904656" cy="648071"/>
          </a:xfrm>
        </p:spPr>
        <p:txBody>
          <a:bodyPr>
            <a:normAutofit/>
          </a:bodyPr>
          <a:lstStyle/>
          <a:p>
            <a:pPr algn="l"/>
            <a:r>
              <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rPr>
              <a:t>View LC-MS/MS </a:t>
            </a:r>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Targeted</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2514600" y="5305772"/>
            <a:ext cx="4114800" cy="288032"/>
          </a:xfrm>
        </p:spPr>
        <p:txBody>
          <a:bodyPr>
            <a:normAutofit lnSpcReduction="10000"/>
          </a:bodyPr>
          <a:lstStyle/>
          <a:p>
            <a:r>
              <a:rPr lang="en-US" altLang="zh-CN" sz="1400" dirty="0">
                <a:solidFill>
                  <a:srgbClr val="203864"/>
                </a:solidFill>
                <a:latin typeface="Tahoma" panose="020B0604030504040204" pitchFamily="34" charset="0"/>
                <a:ea typeface="Tahoma" panose="020B0604030504040204" pitchFamily="34" charset="0"/>
                <a:cs typeface="Tahoma" panose="020B0604030504040204" pitchFamily="34" charset="0"/>
              </a:rPr>
              <a:t>View LC-MS/MS </a:t>
            </a:r>
            <a:r>
              <a:rPr lang="en-US" altLang="zh-CN" sz="1400" dirty="0" smtClean="0">
                <a:solidFill>
                  <a:srgbClr val="203864"/>
                </a:solidFill>
                <a:latin typeface="Tahoma" panose="020B0604030504040204" pitchFamily="34" charset="0"/>
                <a:ea typeface="Tahoma" panose="020B0604030504040204" pitchFamily="34" charset="0"/>
                <a:cs typeface="Tahoma" panose="020B0604030504040204" pitchFamily="34" charset="0"/>
              </a:rPr>
              <a:t>Targeted MRM data in Mzkit</a:t>
            </a:r>
          </a:p>
        </p:txBody>
      </p:sp>
      <p:sp>
        <p:nvSpPr>
          <p:cNvPr id="14" name="矩形 1"/>
          <p:cNvSpPr/>
          <p:nvPr/>
        </p:nvSpPr>
        <p:spPr>
          <a:xfrm>
            <a:off x="1475656" y="1921396"/>
            <a:ext cx="1296144" cy="244827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肘形连接符 22"/>
          <p:cNvCxnSpPr>
            <a:stCxn id="14" idx="0"/>
            <a:endCxn id="16" idx="0"/>
          </p:cNvCxnSpPr>
          <p:nvPr/>
        </p:nvCxnSpPr>
        <p:spPr>
          <a:xfrm rot="16200000" flipV="1">
            <a:off x="1348875" y="1146542"/>
            <a:ext cx="160859" cy="1388849"/>
          </a:xfrm>
          <a:prstGeom prst="bentConnector3">
            <a:avLst>
              <a:gd name="adj1" fmla="val 242112"/>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898" y="1760537"/>
            <a:ext cx="1481554" cy="2616101"/>
          </a:xfrm>
          <a:prstGeom prst="rect">
            <a:avLst/>
          </a:prstGeom>
          <a:noFill/>
        </p:spPr>
        <p:txBody>
          <a:bodyPr wrap="square" rtlCol="0">
            <a:spAutoFit/>
          </a:bodyPr>
          <a:lstStyle/>
          <a:p>
            <a:r>
              <a:rPr lang="en-US" u="sng" dirty="0" smtClean="0"/>
              <a:t>Feature Explorer</a:t>
            </a:r>
          </a:p>
          <a:p>
            <a:endParaRPr lang="en-US" sz="800" dirty="0"/>
          </a:p>
          <a:p>
            <a:r>
              <a:rPr lang="en-US" sz="1200" dirty="0" smtClean="0"/>
              <a:t>Select one ion pair at here for view </a:t>
            </a:r>
            <a:r>
              <a:rPr lang="en-US" altLang="zh-CN" sz="1200" dirty="0"/>
              <a:t>extracted ion </a:t>
            </a:r>
            <a:r>
              <a:rPr lang="en-US" altLang="zh-CN" sz="1200" dirty="0" smtClean="0"/>
              <a:t>chromatography</a:t>
            </a:r>
            <a:endParaRPr lang="en-US" altLang="zh-CN" sz="1200" dirty="0"/>
          </a:p>
          <a:p>
            <a:r>
              <a:rPr lang="en-US" sz="1200" dirty="0" smtClean="0"/>
              <a:t>plot data.</a:t>
            </a:r>
          </a:p>
          <a:p>
            <a:endParaRPr lang="en-US" sz="1200" dirty="0"/>
          </a:p>
          <a:p>
            <a:r>
              <a:rPr lang="en-US" sz="1200" dirty="0" smtClean="0"/>
              <a:t>Select TIC node for view TIC plot of the current LC-MS/MS experiment </a:t>
            </a:r>
            <a:endParaRPr lang="en-US" sz="1200" dirty="0"/>
          </a:p>
        </p:txBody>
      </p:sp>
      <p:sp>
        <p:nvSpPr>
          <p:cNvPr id="18" name="矩形 1"/>
          <p:cNvSpPr/>
          <p:nvPr/>
        </p:nvSpPr>
        <p:spPr>
          <a:xfrm>
            <a:off x="3347864" y="2209428"/>
            <a:ext cx="3888432" cy="2664296"/>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txBox="1"/>
          <p:nvPr/>
        </p:nvSpPr>
        <p:spPr>
          <a:xfrm>
            <a:off x="7524328" y="1440656"/>
            <a:ext cx="1728192" cy="861774"/>
          </a:xfrm>
          <a:prstGeom prst="rect">
            <a:avLst/>
          </a:prstGeom>
          <a:noFill/>
        </p:spPr>
        <p:txBody>
          <a:bodyPr wrap="square" rtlCol="0">
            <a:spAutoFit/>
          </a:bodyPr>
          <a:lstStyle/>
          <a:p>
            <a:r>
              <a:rPr lang="en-US" u="sng" dirty="0" smtClean="0"/>
              <a:t>Content Viewer</a:t>
            </a:r>
          </a:p>
          <a:p>
            <a:endParaRPr lang="en-US" sz="800" dirty="0"/>
          </a:p>
          <a:p>
            <a:r>
              <a:rPr lang="en-US" sz="1200" dirty="0" smtClean="0"/>
              <a:t>View the mass spectrum of the selected ion peak</a:t>
            </a:r>
            <a:endParaRPr lang="en-US" sz="1200" dirty="0"/>
          </a:p>
        </p:txBody>
      </p:sp>
      <p:cxnSp>
        <p:nvCxnSpPr>
          <p:cNvPr id="20" name="肘形连接符 22"/>
          <p:cNvCxnSpPr>
            <a:stCxn id="18" idx="2"/>
            <a:endCxn id="19" idx="2"/>
          </p:cNvCxnSpPr>
          <p:nvPr/>
        </p:nvCxnSpPr>
        <p:spPr>
          <a:xfrm rot="5400000" flipH="1" flipV="1">
            <a:off x="5554605" y="2039905"/>
            <a:ext cx="2571294" cy="3096344"/>
          </a:xfrm>
          <a:prstGeom prst="bentConnector3">
            <a:avLst>
              <a:gd name="adj1" fmla="val -889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74736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Main Screen</a:t>
            </a:r>
            <a:endParaRPr lang="zh-CN" altLang="en-US" sz="3600" dirty="0"/>
          </a:p>
        </p:txBody>
      </p:sp>
      <p:sp>
        <p:nvSpPr>
          <p:cNvPr id="5" name="内容占位符 4"/>
          <p:cNvSpPr>
            <a:spLocks noGrp="1"/>
          </p:cNvSpPr>
          <p:nvPr>
            <p:ph idx="4294967295"/>
          </p:nvPr>
        </p:nvSpPr>
        <p:spPr>
          <a:xfrm>
            <a:off x="2843808" y="5233764"/>
            <a:ext cx="3456384" cy="288032"/>
          </a:xfrm>
        </p:spPr>
        <p:txBody>
          <a:bodyPr>
            <a:normAutofit/>
          </a:bodyPr>
          <a:lstStyle/>
          <a:p>
            <a:r>
              <a:rPr lang="en-US" altLang="zh-CN" sz="1100" dirty="0">
                <a:solidFill>
                  <a:srgbClr val="203864"/>
                </a:solidFill>
                <a:latin typeface="Tahoma" panose="020B0604030504040204" pitchFamily="34" charset="0"/>
                <a:ea typeface="Tahoma" panose="020B0604030504040204" pitchFamily="34" charset="0"/>
                <a:cs typeface="Tahoma" panose="020B0604030504040204" pitchFamily="34" charset="0"/>
              </a:rPr>
              <a:t>The main </a:t>
            </a:r>
            <a:r>
              <a:rPr lang="en-US" altLang="zh-CN" sz="1100" dirty="0" smtClean="0">
                <a:solidFill>
                  <a:srgbClr val="203864"/>
                </a:solidFill>
                <a:latin typeface="Tahoma" panose="020B0604030504040204" pitchFamily="34" charset="0"/>
                <a:ea typeface="Tahoma" panose="020B0604030504040204" pitchFamily="34" charset="0"/>
                <a:cs typeface="Tahoma" panose="020B0604030504040204" pitchFamily="34" charset="0"/>
              </a:rPr>
              <a:t>screen page </a:t>
            </a:r>
            <a:r>
              <a:rPr lang="en-US" altLang="zh-CN" sz="1100" dirty="0">
                <a:solidFill>
                  <a:srgbClr val="203864"/>
                </a:solidFill>
                <a:latin typeface="Tahoma" panose="020B0604030504040204" pitchFamily="34" charset="0"/>
                <a:ea typeface="Tahoma" panose="020B0604030504040204" pitchFamily="34" charset="0"/>
                <a:cs typeface="Tahoma" panose="020B0604030504040204" pitchFamily="34" charset="0"/>
              </a:rPr>
              <a:t>of Mzkit </a:t>
            </a:r>
            <a:r>
              <a:rPr lang="en-US" altLang="zh-CN" sz="1100" dirty="0" smtClean="0">
                <a:solidFill>
                  <a:srgbClr val="203864"/>
                </a:solidFill>
                <a:latin typeface="Tahoma" panose="020B0604030504040204" pitchFamily="34" charset="0"/>
                <a:ea typeface="Tahoma" panose="020B0604030504040204" pitchFamily="34" charset="0"/>
                <a:cs typeface="Tahoma" panose="020B0604030504040204" pitchFamily="34" charset="0"/>
              </a:rPr>
              <a:t>application.</a:t>
            </a:r>
            <a:endParaRPr lang="en-US" altLang="zh-CN" sz="11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112144"/>
            <a:ext cx="5707512" cy="3956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1475656" y="1993404"/>
            <a:ext cx="1440160" cy="2736304"/>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35947" y="2898917"/>
            <a:ext cx="1314078" cy="338554"/>
          </a:xfrm>
          <a:prstGeom prst="rect">
            <a:avLst/>
          </a:prstGeom>
          <a:noFill/>
        </p:spPr>
        <p:txBody>
          <a:bodyPr wrap="none" rtlCol="0">
            <a:spAutoFit/>
          </a:bodyPr>
          <a:lstStyle/>
          <a:p>
            <a:r>
              <a:rPr lang="en-US" altLang="zh-CN" sz="1600" dirty="0" smtClean="0"/>
              <a:t>Data Explorer</a:t>
            </a:r>
            <a:endParaRPr lang="zh-CN" altLang="en-US" sz="1600" dirty="0"/>
          </a:p>
        </p:txBody>
      </p:sp>
      <p:sp>
        <p:nvSpPr>
          <p:cNvPr id="7" name="矩形 6"/>
          <p:cNvSpPr/>
          <p:nvPr/>
        </p:nvSpPr>
        <p:spPr>
          <a:xfrm>
            <a:off x="3275856" y="2112724"/>
            <a:ext cx="3240360" cy="2544975"/>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7447508" y="4371242"/>
            <a:ext cx="1483868" cy="338554"/>
          </a:xfrm>
          <a:prstGeom prst="rect">
            <a:avLst/>
          </a:prstGeom>
          <a:noFill/>
        </p:spPr>
        <p:txBody>
          <a:bodyPr wrap="none" rtlCol="0">
            <a:spAutoFit/>
          </a:bodyPr>
          <a:lstStyle/>
          <a:p>
            <a:r>
              <a:rPr lang="en-US" altLang="zh-CN" sz="1600" dirty="0" smtClean="0"/>
              <a:t>Content Viewer</a:t>
            </a:r>
            <a:endParaRPr lang="zh-CN" altLang="en-US" sz="1600" dirty="0"/>
          </a:p>
        </p:txBody>
      </p:sp>
      <p:sp>
        <p:nvSpPr>
          <p:cNvPr id="9" name="TextBox 8"/>
          <p:cNvSpPr txBox="1"/>
          <p:nvPr/>
        </p:nvSpPr>
        <p:spPr>
          <a:xfrm>
            <a:off x="7256824" y="3433564"/>
            <a:ext cx="1762277" cy="338554"/>
          </a:xfrm>
          <a:prstGeom prst="rect">
            <a:avLst/>
          </a:prstGeom>
          <a:noFill/>
        </p:spPr>
        <p:txBody>
          <a:bodyPr wrap="none" rtlCol="0">
            <a:spAutoFit/>
          </a:bodyPr>
          <a:lstStyle/>
          <a:p>
            <a:r>
              <a:rPr lang="en-US" altLang="zh-CN" sz="1600" dirty="0" smtClean="0"/>
              <a:t>Content Properties</a:t>
            </a:r>
            <a:endParaRPr lang="zh-CN" altLang="en-US" sz="1600" dirty="0"/>
          </a:p>
        </p:txBody>
      </p:sp>
      <p:sp>
        <p:nvSpPr>
          <p:cNvPr id="10" name="矩形 9"/>
          <p:cNvSpPr/>
          <p:nvPr/>
        </p:nvSpPr>
        <p:spPr>
          <a:xfrm>
            <a:off x="6746928" y="1837979"/>
            <a:ext cx="489368" cy="1060938"/>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75656" y="4795772"/>
            <a:ext cx="2592288" cy="268850"/>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75656" y="1112144"/>
            <a:ext cx="3024336" cy="831870"/>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611560" y="5161756"/>
            <a:ext cx="1462965" cy="338554"/>
          </a:xfrm>
          <a:prstGeom prst="rect">
            <a:avLst/>
          </a:prstGeom>
          <a:noFill/>
        </p:spPr>
        <p:txBody>
          <a:bodyPr wrap="none" rtlCol="0">
            <a:spAutoFit/>
          </a:bodyPr>
          <a:lstStyle/>
          <a:p>
            <a:r>
              <a:rPr lang="en-US" altLang="zh-CN" sz="1600" dirty="0" smtClean="0"/>
              <a:t>Status </a:t>
            </a:r>
            <a:r>
              <a:rPr lang="en-US" altLang="zh-CN" sz="1600" dirty="0" err="1" smtClean="0"/>
              <a:t>Toolstrip</a:t>
            </a:r>
            <a:endParaRPr lang="zh-CN" altLang="en-US" sz="1600" dirty="0"/>
          </a:p>
        </p:txBody>
      </p:sp>
      <p:sp>
        <p:nvSpPr>
          <p:cNvPr id="14" name="TextBox 13"/>
          <p:cNvSpPr txBox="1"/>
          <p:nvPr/>
        </p:nvSpPr>
        <p:spPr>
          <a:xfrm>
            <a:off x="13373" y="1117711"/>
            <a:ext cx="1375120" cy="338554"/>
          </a:xfrm>
          <a:prstGeom prst="rect">
            <a:avLst/>
          </a:prstGeom>
          <a:noFill/>
        </p:spPr>
        <p:txBody>
          <a:bodyPr wrap="none" rtlCol="0">
            <a:spAutoFit/>
          </a:bodyPr>
          <a:lstStyle/>
          <a:p>
            <a:r>
              <a:rPr lang="en-US" altLang="zh-CN" sz="1600" dirty="0" smtClean="0"/>
              <a:t>Toolkit Ribbon</a:t>
            </a:r>
            <a:endParaRPr lang="zh-CN" altLang="en-US" sz="1600" dirty="0"/>
          </a:p>
        </p:txBody>
      </p:sp>
      <p:cxnSp>
        <p:nvCxnSpPr>
          <p:cNvPr id="15" name="肘形连接符 14"/>
          <p:cNvCxnSpPr>
            <a:stCxn id="7" idx="3"/>
            <a:endCxn id="8" idx="1"/>
          </p:cNvCxnSpPr>
          <p:nvPr/>
        </p:nvCxnSpPr>
        <p:spPr>
          <a:xfrm>
            <a:off x="6516216" y="3385212"/>
            <a:ext cx="931292" cy="1155307"/>
          </a:xfrm>
          <a:prstGeom prst="bentConnector3">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10" idx="3"/>
            <a:endCxn id="9" idx="0"/>
          </p:cNvCxnSpPr>
          <p:nvPr/>
        </p:nvCxnSpPr>
        <p:spPr>
          <a:xfrm>
            <a:off x="7236296" y="2368448"/>
            <a:ext cx="901667" cy="1065116"/>
          </a:xfrm>
          <a:prstGeom prst="bentConnector2">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12" idx="0"/>
            <a:endCxn id="14" idx="0"/>
          </p:cNvCxnSpPr>
          <p:nvPr/>
        </p:nvCxnSpPr>
        <p:spPr>
          <a:xfrm rot="16200000" flipH="1" flipV="1">
            <a:off x="1841595" y="-28519"/>
            <a:ext cx="5567" cy="2286891"/>
          </a:xfrm>
          <a:prstGeom prst="bentConnector3">
            <a:avLst>
              <a:gd name="adj1" fmla="val -4106341"/>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6" name="肘形连接符 25"/>
          <p:cNvCxnSpPr>
            <a:stCxn id="1026" idx="1"/>
            <a:endCxn id="4" idx="0"/>
          </p:cNvCxnSpPr>
          <p:nvPr/>
        </p:nvCxnSpPr>
        <p:spPr>
          <a:xfrm rot="10800000">
            <a:off x="692986" y="2898917"/>
            <a:ext cx="782670" cy="191426"/>
          </a:xfrm>
          <a:prstGeom prst="bentConnector4">
            <a:avLst>
              <a:gd name="adj1" fmla="val 8026"/>
              <a:gd name="adj2" fmla="val 21942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 name="肘形连接符 29"/>
          <p:cNvCxnSpPr>
            <a:stCxn id="11" idx="1"/>
            <a:endCxn id="13" idx="3"/>
          </p:cNvCxnSpPr>
          <p:nvPr/>
        </p:nvCxnSpPr>
        <p:spPr>
          <a:xfrm rot="10800000" flipH="1" flipV="1">
            <a:off x="1475655" y="4930197"/>
            <a:ext cx="598869" cy="400836"/>
          </a:xfrm>
          <a:prstGeom prst="bentConnector5">
            <a:avLst>
              <a:gd name="adj1" fmla="val -38172"/>
              <a:gd name="adj2" fmla="val 45653"/>
              <a:gd name="adj3" fmla="val 138172"/>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61287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810935"/>
            <a:ext cx="6814477" cy="4515304"/>
          </a:xfrm>
          <a:prstGeom prst="rect">
            <a:avLst/>
          </a:prstGeom>
        </p:spPr>
      </p:pic>
      <p:sp>
        <p:nvSpPr>
          <p:cNvPr id="3" name="标题 2"/>
          <p:cNvSpPr>
            <a:spLocks noGrp="1"/>
          </p:cNvSpPr>
          <p:nvPr>
            <p:ph type="title" idx="4294967295"/>
          </p:nvPr>
        </p:nvSpPr>
        <p:spPr>
          <a:xfrm>
            <a:off x="1043608" y="121196"/>
            <a:ext cx="5904656"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MRM TIC/BPC Overlaps</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2514600" y="5305772"/>
            <a:ext cx="4114800" cy="288032"/>
          </a:xfrm>
        </p:spPr>
        <p:txBody>
          <a:bodyPr>
            <a:normAutofit lnSpcReduction="10000"/>
          </a:bodyPr>
          <a:lstStyle/>
          <a:p>
            <a:r>
              <a:rPr lang="en-US" altLang="zh-CN" sz="1400" dirty="0">
                <a:solidFill>
                  <a:srgbClr val="203864"/>
                </a:solidFill>
                <a:latin typeface="Tahoma" panose="020B0604030504040204" pitchFamily="34" charset="0"/>
                <a:ea typeface="Tahoma" panose="020B0604030504040204" pitchFamily="34" charset="0"/>
                <a:cs typeface="Tahoma" panose="020B0604030504040204" pitchFamily="34" charset="0"/>
              </a:rPr>
              <a:t>View LC-MS/MS </a:t>
            </a:r>
            <a:r>
              <a:rPr lang="en-US" altLang="zh-CN" sz="1400" dirty="0" smtClean="0">
                <a:solidFill>
                  <a:srgbClr val="203864"/>
                </a:solidFill>
                <a:latin typeface="Tahoma" panose="020B0604030504040204" pitchFamily="34" charset="0"/>
                <a:ea typeface="Tahoma" panose="020B0604030504040204" pitchFamily="34" charset="0"/>
                <a:cs typeface="Tahoma" panose="020B0604030504040204" pitchFamily="34" charset="0"/>
              </a:rPr>
              <a:t>Targeted MRM data in Mzkit</a:t>
            </a:r>
          </a:p>
        </p:txBody>
      </p:sp>
      <p:sp>
        <p:nvSpPr>
          <p:cNvPr id="14" name="矩形 1"/>
          <p:cNvSpPr/>
          <p:nvPr/>
        </p:nvSpPr>
        <p:spPr>
          <a:xfrm>
            <a:off x="1511660" y="1633364"/>
            <a:ext cx="488748" cy="172819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肘形连接符 22"/>
          <p:cNvCxnSpPr>
            <a:stCxn id="14" idx="0"/>
            <a:endCxn id="16" idx="0"/>
          </p:cNvCxnSpPr>
          <p:nvPr/>
        </p:nvCxnSpPr>
        <p:spPr>
          <a:xfrm rot="16200000" flipH="1" flipV="1">
            <a:off x="1181870" y="1186372"/>
            <a:ext cx="127173" cy="1021155"/>
          </a:xfrm>
          <a:prstGeom prst="bentConnector3">
            <a:avLst>
              <a:gd name="adj1" fmla="val -179755"/>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898" y="1760537"/>
            <a:ext cx="1481554" cy="1508105"/>
          </a:xfrm>
          <a:prstGeom prst="rect">
            <a:avLst/>
          </a:prstGeom>
          <a:noFill/>
        </p:spPr>
        <p:txBody>
          <a:bodyPr wrap="square" rtlCol="0">
            <a:spAutoFit/>
          </a:bodyPr>
          <a:lstStyle/>
          <a:p>
            <a:r>
              <a:rPr lang="en-US" u="sng" dirty="0" smtClean="0"/>
              <a:t>Feature Explorer</a:t>
            </a:r>
          </a:p>
          <a:p>
            <a:endParaRPr lang="en-US" sz="800" dirty="0"/>
          </a:p>
          <a:p>
            <a:r>
              <a:rPr lang="en-US" altLang="zh-CN" sz="1200" dirty="0" smtClean="0"/>
              <a:t>Select multiple MRM raw data files for view TIC/BPC overlaps</a:t>
            </a:r>
            <a:endParaRPr lang="en-US" sz="1200" dirty="0"/>
          </a:p>
        </p:txBody>
      </p:sp>
      <p:sp>
        <p:nvSpPr>
          <p:cNvPr id="18" name="矩形 1"/>
          <p:cNvSpPr/>
          <p:nvPr/>
        </p:nvSpPr>
        <p:spPr>
          <a:xfrm>
            <a:off x="3851920" y="2065412"/>
            <a:ext cx="3384376" cy="2592288"/>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txBox="1"/>
          <p:nvPr/>
        </p:nvSpPr>
        <p:spPr>
          <a:xfrm>
            <a:off x="7890469" y="1440656"/>
            <a:ext cx="1440159" cy="861774"/>
          </a:xfrm>
          <a:prstGeom prst="rect">
            <a:avLst/>
          </a:prstGeom>
          <a:noFill/>
        </p:spPr>
        <p:txBody>
          <a:bodyPr wrap="square" rtlCol="0">
            <a:spAutoFit/>
          </a:bodyPr>
          <a:lstStyle/>
          <a:p>
            <a:r>
              <a:rPr lang="en-US" u="sng" dirty="0" smtClean="0"/>
              <a:t>TIC Overlaps</a:t>
            </a:r>
          </a:p>
          <a:p>
            <a:endParaRPr lang="en-US" sz="800" dirty="0" smtClean="0"/>
          </a:p>
          <a:p>
            <a:r>
              <a:rPr lang="en-US" sz="1200" dirty="0" smtClean="0"/>
              <a:t>View the TIC/BPC overlaps at here</a:t>
            </a:r>
            <a:endParaRPr lang="en-US" sz="1200" dirty="0"/>
          </a:p>
        </p:txBody>
      </p:sp>
      <p:cxnSp>
        <p:nvCxnSpPr>
          <p:cNvPr id="20" name="肘形连接符 22"/>
          <p:cNvCxnSpPr>
            <a:stCxn id="18" idx="3"/>
            <a:endCxn id="19" idx="2"/>
          </p:cNvCxnSpPr>
          <p:nvPr/>
        </p:nvCxnSpPr>
        <p:spPr>
          <a:xfrm flipV="1">
            <a:off x="7236296" y="2302430"/>
            <a:ext cx="1374253" cy="1059126"/>
          </a:xfrm>
          <a:prstGeom prst="bentConnector2">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矩形 1"/>
          <p:cNvSpPr/>
          <p:nvPr/>
        </p:nvSpPr>
        <p:spPr>
          <a:xfrm>
            <a:off x="2198764" y="2497138"/>
            <a:ext cx="1509139" cy="771504"/>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20"/>
          <p:cNvSpPr txBox="1"/>
          <p:nvPr/>
        </p:nvSpPr>
        <p:spPr>
          <a:xfrm>
            <a:off x="-36512" y="3543388"/>
            <a:ext cx="1481554" cy="1046440"/>
          </a:xfrm>
          <a:prstGeom prst="rect">
            <a:avLst/>
          </a:prstGeom>
          <a:noFill/>
        </p:spPr>
        <p:txBody>
          <a:bodyPr wrap="square" rtlCol="0">
            <a:spAutoFit/>
          </a:bodyPr>
          <a:lstStyle/>
          <a:p>
            <a:r>
              <a:rPr lang="en-US" u="sng" dirty="0" smtClean="0"/>
              <a:t>TIC/BPC</a:t>
            </a:r>
          </a:p>
          <a:p>
            <a:endParaRPr lang="en-US" sz="800" dirty="0"/>
          </a:p>
          <a:p>
            <a:r>
              <a:rPr lang="en-US" altLang="zh-CN" sz="1200" dirty="0" smtClean="0"/>
              <a:t>Show TIC/BPC overlaps via context menu</a:t>
            </a:r>
            <a:endParaRPr lang="en-US" sz="1200" dirty="0"/>
          </a:p>
        </p:txBody>
      </p:sp>
    </p:spTree>
    <p:extLst>
      <p:ext uri="{BB962C8B-B14F-4D97-AF65-F5344CB8AC3E}">
        <p14:creationId xmlns:p14="http://schemas.microsoft.com/office/powerpoint/2010/main" val="2642063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187624" y="1561356"/>
            <a:ext cx="6768752" cy="1584176"/>
          </a:xfrm>
        </p:spPr>
        <p:txBody>
          <a:bodyPr>
            <a:noAutofit/>
          </a:bodyPr>
          <a:lstStyle/>
          <a:p>
            <a:r>
              <a:rPr lang="en-US" altLang="zh-CN"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Targeted quantification analysis</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9019117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170" y="3687817"/>
            <a:ext cx="2176678" cy="1479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904656"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Create Linear Models</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395536" y="895789"/>
            <a:ext cx="7718006" cy="2756188"/>
          </a:xfrm>
        </p:spPr>
        <p:txBody>
          <a:bodyPr>
            <a:no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Targeted linear analysis tools in </a:t>
            </a:r>
            <a:r>
              <a:rPr lang="en-US" altLang="zh-CN" sz="20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mzkit</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 supports LC-MSMS(MRM) and GC-MS(SIM) data analysis.</a:t>
            </a:r>
          </a:p>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Steps for create linear model in </a:t>
            </a:r>
            <a:r>
              <a:rPr lang="en-US" altLang="zh-CN" sz="20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mzkit</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a:t>
            </a:r>
          </a:p>
          <a:p>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pPr>
              <a:buFont typeface="+mj-lt"/>
              <a:buAutoNum type="arabicPeriod"/>
            </a:pP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imports reference linear raw data files</a:t>
            </a:r>
          </a:p>
          <a:p>
            <a:pPr>
              <a:buFont typeface="+mj-lt"/>
              <a:buAutoNum type="arabicPeriod"/>
            </a:pP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edit reference contents for each level</a:t>
            </a:r>
          </a:p>
          <a:p>
            <a:pPr>
              <a:buFont typeface="+mj-lt"/>
              <a:buAutoNum type="arabicPeriod"/>
            </a:pP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setup IS relationship</a:t>
            </a:r>
          </a:p>
        </p:txBody>
      </p:sp>
      <p:sp>
        <p:nvSpPr>
          <p:cNvPr id="7" name="TextBox 6"/>
          <p:cNvSpPr txBox="1"/>
          <p:nvPr/>
        </p:nvSpPr>
        <p:spPr>
          <a:xfrm>
            <a:off x="179206" y="5170743"/>
            <a:ext cx="2420830" cy="307777"/>
          </a:xfrm>
          <a:prstGeom prst="rect">
            <a:avLst/>
          </a:prstGeom>
          <a:noFill/>
        </p:spPr>
        <p:txBody>
          <a:bodyPr wrap="square" rtlCol="0">
            <a:spAutoFit/>
          </a:bodyPr>
          <a:lstStyle/>
          <a:p>
            <a:r>
              <a:rPr lang="en-US" sz="1400" dirty="0" smtClean="0"/>
              <a:t>[Tools] </a:t>
            </a:r>
            <a:r>
              <a:rPr lang="en-US" altLang="zh-CN" sz="1400" dirty="0" smtClean="0"/>
              <a:t>Targeted Quantification</a:t>
            </a:r>
            <a:endParaRPr lang="en-US" sz="1400" dirty="0"/>
          </a:p>
        </p:txBody>
      </p:sp>
      <p:sp>
        <p:nvSpPr>
          <p:cNvPr id="8" name="TextBox 7"/>
          <p:cNvSpPr txBox="1"/>
          <p:nvPr/>
        </p:nvSpPr>
        <p:spPr>
          <a:xfrm>
            <a:off x="2987035" y="5170743"/>
            <a:ext cx="2074163" cy="307777"/>
          </a:xfrm>
          <a:prstGeom prst="rect">
            <a:avLst/>
          </a:prstGeom>
          <a:noFill/>
        </p:spPr>
        <p:txBody>
          <a:bodyPr wrap="square" rtlCol="0">
            <a:spAutoFit/>
          </a:bodyPr>
          <a:lstStyle/>
          <a:p>
            <a:r>
              <a:rPr lang="en-US" sz="1400" dirty="0" smtClean="0"/>
              <a:t>Imports Linear Reference </a:t>
            </a:r>
            <a:endParaRPr lang="en-US" sz="1400" dirty="0"/>
          </a:p>
        </p:txBody>
      </p:sp>
      <p:sp>
        <p:nvSpPr>
          <p:cNvPr id="9" name="TextBox 8"/>
          <p:cNvSpPr txBox="1"/>
          <p:nvPr/>
        </p:nvSpPr>
        <p:spPr>
          <a:xfrm>
            <a:off x="5707302" y="5139615"/>
            <a:ext cx="3349457" cy="307777"/>
          </a:xfrm>
          <a:prstGeom prst="rect">
            <a:avLst/>
          </a:prstGeom>
          <a:noFill/>
        </p:spPr>
        <p:txBody>
          <a:bodyPr wrap="square" rtlCol="0">
            <a:spAutoFit/>
          </a:bodyPr>
          <a:lstStyle/>
          <a:p>
            <a:r>
              <a:rPr lang="en-US" sz="1400" dirty="0" smtClean="0"/>
              <a:t>Edit content levels and IS relationships</a:t>
            </a:r>
            <a:endParaRPr lang="en-US" sz="1400" dirty="0"/>
          </a:p>
        </p:txBody>
      </p:sp>
      <p:sp>
        <p:nvSpPr>
          <p:cNvPr id="10" name="Right Arrow 6"/>
          <p:cNvSpPr/>
          <p:nvPr/>
        </p:nvSpPr>
        <p:spPr>
          <a:xfrm>
            <a:off x="2487158" y="4211437"/>
            <a:ext cx="748779"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ight Arrow 6"/>
          <p:cNvSpPr/>
          <p:nvPr/>
        </p:nvSpPr>
        <p:spPr>
          <a:xfrm>
            <a:off x="4863422" y="4185369"/>
            <a:ext cx="666146"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2999" y="3705435"/>
            <a:ext cx="1491528" cy="14966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7518" y="3834808"/>
            <a:ext cx="3014212" cy="12378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930264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772" y="817289"/>
            <a:ext cx="7524228" cy="47147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904656"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Create Linear Models</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15" name="矩形 1"/>
          <p:cNvSpPr/>
          <p:nvPr/>
        </p:nvSpPr>
        <p:spPr>
          <a:xfrm>
            <a:off x="1835696" y="1993404"/>
            <a:ext cx="6984776" cy="208823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肘形连接符 22"/>
          <p:cNvCxnSpPr>
            <a:stCxn id="15" idx="0"/>
            <a:endCxn id="17" idx="0"/>
          </p:cNvCxnSpPr>
          <p:nvPr/>
        </p:nvCxnSpPr>
        <p:spPr>
          <a:xfrm rot="16200000" flipV="1">
            <a:off x="2978986" y="-355695"/>
            <a:ext cx="243980" cy="4454217"/>
          </a:xfrm>
          <a:prstGeom prst="bentConnector3">
            <a:avLst>
              <a:gd name="adj1" fmla="val 193696"/>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5078" y="1749424"/>
            <a:ext cx="1697578" cy="861774"/>
          </a:xfrm>
          <a:prstGeom prst="rect">
            <a:avLst/>
          </a:prstGeom>
          <a:noFill/>
        </p:spPr>
        <p:txBody>
          <a:bodyPr wrap="square" rtlCol="0">
            <a:spAutoFit/>
          </a:bodyPr>
          <a:lstStyle/>
          <a:p>
            <a:r>
              <a:rPr lang="en-US" u="sng" dirty="0" smtClean="0"/>
              <a:t>Linear Viewer</a:t>
            </a:r>
          </a:p>
          <a:p>
            <a:endParaRPr lang="en-US" sz="800" dirty="0"/>
          </a:p>
          <a:p>
            <a:r>
              <a:rPr lang="en-US" sz="1200" dirty="0"/>
              <a:t>v</a:t>
            </a:r>
            <a:r>
              <a:rPr lang="en-US" sz="1200" dirty="0" smtClean="0"/>
              <a:t>iew linear modelling result</a:t>
            </a:r>
            <a:endParaRPr lang="en-US" sz="1200" dirty="0"/>
          </a:p>
        </p:txBody>
      </p:sp>
      <p:sp>
        <p:nvSpPr>
          <p:cNvPr id="23" name="TextBox 22"/>
          <p:cNvSpPr txBox="1"/>
          <p:nvPr/>
        </p:nvSpPr>
        <p:spPr>
          <a:xfrm>
            <a:off x="0" y="2848620"/>
            <a:ext cx="1697578" cy="1231106"/>
          </a:xfrm>
          <a:prstGeom prst="rect">
            <a:avLst/>
          </a:prstGeom>
          <a:noFill/>
        </p:spPr>
        <p:txBody>
          <a:bodyPr wrap="square" rtlCol="0">
            <a:spAutoFit/>
          </a:bodyPr>
          <a:lstStyle/>
          <a:p>
            <a:r>
              <a:rPr lang="en-US" u="sng" dirty="0" smtClean="0"/>
              <a:t>Linear </a:t>
            </a:r>
            <a:r>
              <a:rPr lang="en-US" u="sng" dirty="0" err="1" smtClean="0"/>
              <a:t>Modeller</a:t>
            </a:r>
            <a:endParaRPr lang="en-US" u="sng" dirty="0" smtClean="0"/>
          </a:p>
          <a:p>
            <a:endParaRPr lang="en-US" sz="800" dirty="0"/>
          </a:p>
          <a:p>
            <a:r>
              <a:rPr lang="en-US" sz="1200" dirty="0" smtClean="0"/>
              <a:t>Edit linear content levels and IS relationship with the target metabolites</a:t>
            </a:r>
            <a:endParaRPr lang="en-US" sz="1200" dirty="0"/>
          </a:p>
        </p:txBody>
      </p:sp>
      <p:sp>
        <p:nvSpPr>
          <p:cNvPr id="24" name="矩形 1"/>
          <p:cNvSpPr/>
          <p:nvPr/>
        </p:nvSpPr>
        <p:spPr>
          <a:xfrm>
            <a:off x="1889498" y="4234036"/>
            <a:ext cx="5274790" cy="927720"/>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肘形连接符 22"/>
          <p:cNvCxnSpPr>
            <a:stCxn id="24" idx="1"/>
            <a:endCxn id="23" idx="2"/>
          </p:cNvCxnSpPr>
          <p:nvPr/>
        </p:nvCxnSpPr>
        <p:spPr>
          <a:xfrm rot="10800000">
            <a:off x="848790" y="4079726"/>
            <a:ext cx="1040709" cy="618170"/>
          </a:xfrm>
          <a:prstGeom prst="bentConnector2">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43366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p:cNvSpPr>
            <a:spLocks noGrp="1"/>
          </p:cNvSpPr>
          <p:nvPr>
            <p:ph type="ctrTitle" idx="4294967295"/>
          </p:nvPr>
        </p:nvSpPr>
        <p:spPr>
          <a:xfrm>
            <a:off x="2951981" y="1147497"/>
            <a:ext cx="3151002" cy="585652"/>
          </a:xfrm>
          <a:prstGeom prst="rect">
            <a:avLst/>
          </a:prstGeom>
          <a:noFill/>
          <a:ln w="9525">
            <a:noFill/>
          </a:ln>
        </p:spPr>
        <p:txBody>
          <a:bodyPr anchor="t">
            <a:normAutofit fontScale="90000"/>
          </a:bodyPr>
          <a:lstStyle>
            <a:lvl1pPr lvl="0">
              <a:buClrTx/>
              <a:buSzTx/>
              <a:buFontTx/>
              <a:defRPr/>
            </a:lvl1pPr>
          </a:lstStyle>
          <a:p>
            <a:pPr lvl="0" algn="dist">
              <a:buClrTx/>
              <a:buSzTx/>
              <a:buNone/>
            </a:pPr>
            <a:r>
              <a:rPr lang="zh-CN" altLang="en-US" sz="4200" b="1" dirty="0">
                <a:solidFill>
                  <a:srgbClr val="203864"/>
                </a:solidFill>
                <a:latin typeface="微软雅黑" panose="020B0503020204020204" pitchFamily="34" charset="-122"/>
                <a:ea typeface="微软雅黑" panose="020B0503020204020204" pitchFamily="34" charset="-122"/>
              </a:rPr>
              <a:t>感谢观看</a:t>
            </a:r>
          </a:p>
        </p:txBody>
      </p:sp>
      <p:sp>
        <p:nvSpPr>
          <p:cNvPr id="9218" name="矩形 14"/>
          <p:cNvSpPr/>
          <p:nvPr/>
        </p:nvSpPr>
        <p:spPr>
          <a:xfrm>
            <a:off x="3009108" y="1969960"/>
            <a:ext cx="2484387" cy="258205"/>
          </a:xfrm>
          <a:prstGeom prst="rect">
            <a:avLst/>
          </a:prstGeom>
          <a:solidFill>
            <a:srgbClr val="203864"/>
          </a:solidFill>
          <a:ln w="9525">
            <a:noFill/>
          </a:ln>
        </p:spPr>
        <p:txBody>
          <a:bodyPr wrap="none" lIns="71305" tIns="35652" rIns="71305" bIns="35652" anchor="t">
            <a:spAutoFit/>
          </a:bodyPr>
          <a:lstStyle/>
          <a:p>
            <a:pPr eaLnBrk="0" hangingPunct="0">
              <a:lnSpc>
                <a:spcPct val="110000"/>
              </a:lnSpc>
            </a:pPr>
            <a:r>
              <a:rPr lang="en-US" altLang="zh-CN" sz="1100" b="1" dirty="0">
                <a:solidFill>
                  <a:schemeClr val="bg1"/>
                </a:solidFill>
                <a:latin typeface="微软雅黑" panose="020B0503020204020204" pitchFamily="34" charset="-122"/>
                <a:ea typeface="微软雅黑" panose="020B0503020204020204" pitchFamily="34" charset="-122"/>
              </a:rPr>
              <a:t> </a:t>
            </a:r>
            <a:r>
              <a:rPr lang="zh-CN" altLang="en-US" sz="1100" b="1" dirty="0" smtClean="0">
                <a:solidFill>
                  <a:schemeClr val="bg1"/>
                </a:solidFill>
                <a:latin typeface="微软雅黑" panose="020B0503020204020204" pitchFamily="34" charset="-122"/>
                <a:ea typeface="微软雅黑" panose="020B0503020204020204" pitchFamily="34" charset="-122"/>
              </a:rPr>
              <a:t>苏州帕诺米克生物医药科技有限公司 </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userDrawn="1"/>
        </p:nvSpPr>
        <p:spPr>
          <a:xfrm>
            <a:off x="345" y="0"/>
            <a:ext cx="9145693" cy="149993"/>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lIns="71305" tIns="35652" rIns="71305" bIns="35652" rtlCol="0" anchor="ctr"/>
          <a:lstStyle/>
          <a:p>
            <a:pPr algn="ctr"/>
            <a:endParaRPr lang="zh-CN" altLang="en-US" sz="100"/>
          </a:p>
        </p:txBody>
      </p:sp>
      <p:sp>
        <p:nvSpPr>
          <p:cNvPr id="33" name="文本框 6"/>
          <p:cNvSpPr txBox="1">
            <a:spLocks noChangeArrowheads="1"/>
          </p:cNvSpPr>
          <p:nvPr/>
        </p:nvSpPr>
        <p:spPr bwMode="auto">
          <a:xfrm>
            <a:off x="2948649" y="853877"/>
            <a:ext cx="2848662" cy="240186"/>
          </a:xfrm>
          <a:prstGeom prst="rect">
            <a:avLst/>
          </a:prstGeom>
          <a:noFill/>
          <a:ln>
            <a:noFill/>
          </a:ln>
          <a:effectLst/>
        </p:spPr>
        <p:txBody>
          <a:bodyPr wrap="square" lIns="95089" tIns="47544" rIns="95089" bIns="47544">
            <a:no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dist" defTabSz="713049" fontAlgn="base">
              <a:spcBef>
                <a:spcPct val="0"/>
              </a:spcBef>
              <a:spcAft>
                <a:spcPct val="0"/>
              </a:spcAft>
              <a:defRPr/>
            </a:pPr>
            <a:r>
              <a:rPr lang="en-US" altLang="zh-CN" sz="12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Thank you for your attention</a:t>
            </a:r>
          </a:p>
        </p:txBody>
      </p:sp>
      <p:sp>
        <p:nvSpPr>
          <p:cNvPr id="2" name="文本框 1"/>
          <p:cNvSpPr txBox="1"/>
          <p:nvPr/>
        </p:nvSpPr>
        <p:spPr>
          <a:xfrm>
            <a:off x="3009116" y="2357950"/>
            <a:ext cx="3396683" cy="902997"/>
          </a:xfrm>
          <a:prstGeom prst="rect">
            <a:avLst/>
          </a:prstGeom>
          <a:noFill/>
        </p:spPr>
        <p:txBody>
          <a:bodyPr wrap="square" lIns="71305" tIns="35652" rIns="71305" bIns="35652" rtlCol="0" anchor="t">
            <a:spAutoFit/>
          </a:bodyPr>
          <a:lstStyle/>
          <a:p>
            <a:pPr defTabSz="589751" fontAlgn="base">
              <a:lnSpc>
                <a:spcPct val="150000"/>
              </a:lnSpc>
              <a:spcBef>
                <a:spcPct val="0"/>
              </a:spcBef>
              <a:spcAft>
                <a:spcPct val="0"/>
              </a:spcAft>
              <a:defRPr/>
            </a:pP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地址：江苏省苏州市工业园区新平街</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388</a:t>
            </a: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号</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22</a:t>
            </a: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幢</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2</a:t>
            </a: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层</a:t>
            </a:r>
            <a:endPar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endParaRPr>
          </a:p>
          <a:p>
            <a:pPr defTabSz="589751" fontAlgn="base">
              <a:lnSpc>
                <a:spcPct val="150000"/>
              </a:lnSpc>
              <a:spcBef>
                <a:spcPct val="0"/>
              </a:spcBef>
              <a:spcAft>
                <a:spcPct val="0"/>
              </a:spcAft>
              <a:defRPr/>
            </a:pP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电话：</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0512-62959105</a:t>
            </a:r>
            <a:endPar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endParaRPr>
          </a:p>
          <a:p>
            <a:pPr defTabSz="589751" fontAlgn="base">
              <a:lnSpc>
                <a:spcPct val="150000"/>
              </a:lnSpc>
              <a:spcBef>
                <a:spcPct val="0"/>
              </a:spcBef>
              <a:spcAft>
                <a:spcPct val="0"/>
              </a:spcAft>
              <a:defRPr/>
            </a:pP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邮箱：</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info@bionovogene.com</a:t>
            </a:r>
            <a:endPar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endParaRPr>
          </a:p>
          <a:p>
            <a:pPr defTabSz="589751" fontAlgn="base">
              <a:lnSpc>
                <a:spcPct val="150000"/>
              </a:lnSpc>
              <a:spcBef>
                <a:spcPct val="0"/>
              </a:spcBef>
              <a:spcAft>
                <a:spcPct val="0"/>
              </a:spcAft>
              <a:defRPr/>
            </a:pP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网址：</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https://www.bionovogene.com</a:t>
            </a: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 </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www.biodeep.cn</a:t>
            </a: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 </a:t>
            </a:r>
          </a:p>
        </p:txBody>
      </p:sp>
      <p:pic>
        <p:nvPicPr>
          <p:cNvPr id="3" name="图片 2" descr="健康服务公众号"/>
          <p:cNvPicPr>
            <a:picLocks noChangeAspect="1"/>
          </p:cNvPicPr>
          <p:nvPr/>
        </p:nvPicPr>
        <p:blipFill>
          <a:blip r:embed="rId2"/>
          <a:stretch>
            <a:fillRect/>
          </a:stretch>
        </p:blipFill>
        <p:spPr>
          <a:xfrm>
            <a:off x="8086524" y="2854193"/>
            <a:ext cx="673593" cy="749826"/>
          </a:xfrm>
          <a:prstGeom prst="rect">
            <a:avLst/>
          </a:prstGeom>
        </p:spPr>
      </p:pic>
      <p:pic>
        <p:nvPicPr>
          <p:cNvPr id="4" name="图片 3" descr="科研服务公众号"/>
          <p:cNvPicPr>
            <a:picLocks noChangeAspect="1"/>
          </p:cNvPicPr>
          <p:nvPr/>
        </p:nvPicPr>
        <p:blipFill>
          <a:blip r:embed="rId3"/>
          <a:stretch>
            <a:fillRect/>
          </a:stretch>
        </p:blipFill>
        <p:spPr>
          <a:xfrm>
            <a:off x="7170458" y="2854193"/>
            <a:ext cx="677106" cy="749826"/>
          </a:xfrm>
          <a:prstGeom prst="rect">
            <a:avLst/>
          </a:prstGeom>
        </p:spPr>
      </p:pic>
      <p:sp>
        <p:nvSpPr>
          <p:cNvPr id="20" name="文本框 47"/>
          <p:cNvSpPr txBox="1"/>
          <p:nvPr/>
        </p:nvSpPr>
        <p:spPr>
          <a:xfrm>
            <a:off x="7105398" y="3666697"/>
            <a:ext cx="807067" cy="318222"/>
          </a:xfrm>
          <a:prstGeom prst="rect">
            <a:avLst/>
          </a:prstGeom>
          <a:noFill/>
          <a:ln w="9525">
            <a:noFill/>
          </a:ln>
        </p:spPr>
        <p:txBody>
          <a:bodyPr lIns="71305" tIns="35652" rIns="71305" bIns="35652" anchor="t">
            <a:spAutoFit/>
          </a:bodyPr>
          <a:lstStyle>
            <a:lvl1pPr marL="0" lvl="0" indent="0" algn="l" defTabSz="756285" eaLnBrk="1" fontAlgn="base" latinLnBrk="0" hangingPunct="1">
              <a:lnSpc>
                <a:spcPct val="100000"/>
              </a:lnSpc>
              <a:spcBef>
                <a:spcPct val="0"/>
              </a:spcBef>
              <a:spcAft>
                <a:spcPct val="0"/>
              </a:spcAft>
              <a:buNone/>
              <a:defRPr sz="1490" b="0" i="0" u="none" kern="1200" baseline="0">
                <a:solidFill>
                  <a:schemeClr val="tx1"/>
                </a:solidFill>
                <a:latin typeface="+mn-lt"/>
                <a:ea typeface="+mn-ea"/>
                <a:cs typeface="+mn-cs"/>
              </a:defRPr>
            </a:lvl1pPr>
            <a:lvl2pPr marL="377825"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756285"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13411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511935"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188976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26822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2646045"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02387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defTabSz="589751">
              <a:defRPr/>
            </a:pPr>
            <a:r>
              <a:rPr lang="zh-CN" altLang="en-US" sz="800"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rPr>
              <a:t>科研服务公众号</a:t>
            </a:r>
          </a:p>
        </p:txBody>
      </p:sp>
      <p:sp>
        <p:nvSpPr>
          <p:cNvPr id="21" name="文本框 48"/>
          <p:cNvSpPr txBox="1"/>
          <p:nvPr/>
        </p:nvSpPr>
        <p:spPr>
          <a:xfrm>
            <a:off x="8057685" y="3666697"/>
            <a:ext cx="807067" cy="318222"/>
          </a:xfrm>
          <a:prstGeom prst="rect">
            <a:avLst/>
          </a:prstGeom>
          <a:noFill/>
          <a:ln w="9525">
            <a:noFill/>
          </a:ln>
        </p:spPr>
        <p:txBody>
          <a:bodyPr lIns="71305" tIns="35652" rIns="71305" bIns="35652" anchor="t">
            <a:spAutoFit/>
          </a:bodyPr>
          <a:lstStyle>
            <a:lvl1pPr marL="0" lvl="0" indent="0" algn="l" defTabSz="756285" eaLnBrk="1" fontAlgn="base" latinLnBrk="0" hangingPunct="1">
              <a:lnSpc>
                <a:spcPct val="100000"/>
              </a:lnSpc>
              <a:spcBef>
                <a:spcPct val="0"/>
              </a:spcBef>
              <a:spcAft>
                <a:spcPct val="0"/>
              </a:spcAft>
              <a:buNone/>
              <a:defRPr sz="1490" b="0" i="0" u="none" kern="1200" baseline="0">
                <a:solidFill>
                  <a:schemeClr val="tx1"/>
                </a:solidFill>
                <a:latin typeface="+mn-lt"/>
                <a:ea typeface="+mn-ea"/>
                <a:cs typeface="+mn-cs"/>
              </a:defRPr>
            </a:lvl1pPr>
            <a:lvl2pPr marL="377825"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756285"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13411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511935"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188976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26822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2646045"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02387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defTabSz="589751">
              <a:defRPr/>
            </a:pPr>
            <a:r>
              <a:rPr lang="zh-CN" altLang="en-US" sz="800"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rPr>
              <a:t>健康服务公众号</a:t>
            </a:r>
          </a:p>
        </p:txBody>
      </p:sp>
      <p:pic>
        <p:nvPicPr>
          <p:cNvPr id="6" name="图片 5" descr="仪器"/>
          <p:cNvPicPr>
            <a:picLocks noChangeAspect="1"/>
          </p:cNvPicPr>
          <p:nvPr/>
        </p:nvPicPr>
        <p:blipFill>
          <a:blip r:embed="rId4"/>
          <a:stretch>
            <a:fillRect/>
          </a:stretch>
        </p:blipFill>
        <p:spPr>
          <a:xfrm>
            <a:off x="410421" y="1147497"/>
            <a:ext cx="2339683" cy="2601310"/>
          </a:xfrm>
          <a:prstGeom prst="rect">
            <a:avLst/>
          </a:prstGeom>
        </p:spPr>
      </p:pic>
      <p:pic>
        <p:nvPicPr>
          <p:cNvPr id="5" name="图片 4"/>
          <p:cNvPicPr>
            <a:picLocks noChangeAspect="1"/>
          </p:cNvPicPr>
          <p:nvPr/>
        </p:nvPicPr>
        <p:blipFill>
          <a:blip r:embed="rId5"/>
          <a:stretch>
            <a:fillRect/>
          </a:stretch>
        </p:blipFill>
        <p:spPr>
          <a:xfrm>
            <a:off x="6176783" y="2804993"/>
            <a:ext cx="775609" cy="861813"/>
          </a:xfrm>
          <a:prstGeom prst="rect">
            <a:avLst/>
          </a:prstGeom>
        </p:spPr>
      </p:pic>
      <p:sp>
        <p:nvSpPr>
          <p:cNvPr id="7" name="文本框 47"/>
          <p:cNvSpPr txBox="1"/>
          <p:nvPr/>
        </p:nvSpPr>
        <p:spPr>
          <a:xfrm>
            <a:off x="6176952" y="3666697"/>
            <a:ext cx="807067" cy="318222"/>
          </a:xfrm>
          <a:prstGeom prst="rect">
            <a:avLst/>
          </a:prstGeom>
          <a:noFill/>
          <a:ln w="9525">
            <a:noFill/>
          </a:ln>
        </p:spPr>
        <p:txBody>
          <a:bodyPr lIns="71305" tIns="35652" rIns="71305" bIns="35652" anchor="t">
            <a:spAutoFit/>
          </a:bodyPr>
          <a:lstStyle>
            <a:lvl1pPr marL="0" lvl="0" indent="0" algn="l" defTabSz="756285" eaLnBrk="1" fontAlgn="base" latinLnBrk="0" hangingPunct="1">
              <a:lnSpc>
                <a:spcPct val="100000"/>
              </a:lnSpc>
              <a:spcBef>
                <a:spcPct val="0"/>
              </a:spcBef>
              <a:spcAft>
                <a:spcPct val="0"/>
              </a:spcAft>
              <a:buNone/>
              <a:defRPr sz="1490" b="0" i="0" u="none" kern="1200" baseline="0">
                <a:solidFill>
                  <a:schemeClr val="tx1"/>
                </a:solidFill>
                <a:latin typeface="+mn-lt"/>
                <a:ea typeface="+mn-ea"/>
                <a:cs typeface="+mn-cs"/>
              </a:defRPr>
            </a:lvl1pPr>
            <a:lvl2pPr marL="377825"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756285"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13411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511935"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188976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26822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2646045"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02387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defTabSz="589751">
              <a:defRPr/>
            </a:pPr>
            <a:r>
              <a:rPr lang="zh-CN" altLang="en-US" sz="800"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rPr>
              <a:t>科研服务订阅号</a:t>
            </a:r>
          </a:p>
        </p:txBody>
      </p:sp>
    </p:spTree>
    <p:extLst>
      <p:ext uri="{BB962C8B-B14F-4D97-AF65-F5344CB8AC3E}">
        <p14:creationId xmlns:p14="http://schemas.microsoft.com/office/powerpoint/2010/main" val="17856171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79612" y="1561356"/>
            <a:ext cx="6984776" cy="1368152"/>
          </a:xfrm>
        </p:spPr>
        <p:txBody>
          <a:bodyPr>
            <a:noAutofit/>
          </a:bodyPr>
          <a:lstStyle/>
          <a:p>
            <a:r>
              <a:rPr lang="en-US" altLang="zh-CN"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Raw Data Decode</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813774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File Formats</a:t>
            </a:r>
            <a:endParaRPr lang="zh-CN" altLang="en-US" sz="3600" dirty="0"/>
          </a:p>
        </p:txBody>
      </p:sp>
      <p:sp>
        <p:nvSpPr>
          <p:cNvPr id="6" name="矩形 11"/>
          <p:cNvSpPr/>
          <p:nvPr/>
        </p:nvSpPr>
        <p:spPr>
          <a:xfrm>
            <a:off x="1187624" y="979932"/>
            <a:ext cx="4392488" cy="136815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lowchart: Multidocument 1"/>
          <p:cNvSpPr/>
          <p:nvPr/>
        </p:nvSpPr>
        <p:spPr>
          <a:xfrm>
            <a:off x="1475656" y="1265961"/>
            <a:ext cx="1060704" cy="758952"/>
          </a:xfrm>
          <a:prstGeom prst="flowChartMultidocumen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smtClean="0"/>
              <a:t>mzXML</a:t>
            </a:r>
            <a:endParaRPr lang="en-US" dirty="0"/>
          </a:p>
        </p:txBody>
      </p:sp>
      <p:sp>
        <p:nvSpPr>
          <p:cNvPr id="10" name="Flowchart: Multidocument 9"/>
          <p:cNvSpPr/>
          <p:nvPr/>
        </p:nvSpPr>
        <p:spPr>
          <a:xfrm>
            <a:off x="2853516" y="1265961"/>
            <a:ext cx="1060704" cy="758952"/>
          </a:xfrm>
          <a:prstGeom prst="flowChartMultidocumen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smtClean="0"/>
              <a:t>mzML</a:t>
            </a:r>
            <a:endParaRPr lang="en-US" dirty="0"/>
          </a:p>
        </p:txBody>
      </p:sp>
      <p:sp>
        <p:nvSpPr>
          <p:cNvPr id="11" name="Flowchart: Multidocument 10"/>
          <p:cNvSpPr/>
          <p:nvPr/>
        </p:nvSpPr>
        <p:spPr>
          <a:xfrm>
            <a:off x="4185095" y="1265961"/>
            <a:ext cx="1060704" cy="758952"/>
          </a:xfrm>
          <a:prstGeom prst="flowChartMultidocumen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smtClean="0"/>
              <a:t>imzML</a:t>
            </a:r>
            <a:endParaRPr lang="en-US" dirty="0"/>
          </a:p>
        </p:txBody>
      </p:sp>
      <p:sp>
        <p:nvSpPr>
          <p:cNvPr id="12" name="矩形 11"/>
          <p:cNvSpPr/>
          <p:nvPr/>
        </p:nvSpPr>
        <p:spPr>
          <a:xfrm>
            <a:off x="1187624" y="2474450"/>
            <a:ext cx="4392488" cy="136815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Flowchart: Magnetic Disk 3"/>
          <p:cNvSpPr/>
          <p:nvPr/>
        </p:nvSpPr>
        <p:spPr>
          <a:xfrm>
            <a:off x="1548808" y="2777663"/>
            <a:ext cx="914400" cy="612648"/>
          </a:xfrm>
          <a:prstGeom prst="flowChartMagneticDisk">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smtClean="0"/>
              <a:t>CDF</a:t>
            </a:r>
            <a:endParaRPr lang="en-US" dirty="0"/>
          </a:p>
        </p:txBody>
      </p:sp>
      <p:sp>
        <p:nvSpPr>
          <p:cNvPr id="16" name="Flowchart: Magnetic Disk 15"/>
          <p:cNvSpPr/>
          <p:nvPr/>
        </p:nvSpPr>
        <p:spPr>
          <a:xfrm>
            <a:off x="2926668" y="2787677"/>
            <a:ext cx="914400" cy="612648"/>
          </a:xfrm>
          <a:prstGeom prst="flowChartMagneticDisk">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smtClean="0"/>
              <a:t>HDF5</a:t>
            </a:r>
            <a:endParaRPr lang="en-US" dirty="0"/>
          </a:p>
        </p:txBody>
      </p:sp>
      <p:sp>
        <p:nvSpPr>
          <p:cNvPr id="17" name="Flowchart: Magnetic Disk 16"/>
          <p:cNvSpPr/>
          <p:nvPr/>
        </p:nvSpPr>
        <p:spPr>
          <a:xfrm>
            <a:off x="4253390" y="2792843"/>
            <a:ext cx="914400" cy="612648"/>
          </a:xfrm>
          <a:prstGeom prst="flowChartMagneticDisk">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err="1" smtClean="0"/>
              <a:t>mzPack</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73403" y="3501173"/>
            <a:ext cx="864096" cy="222711"/>
          </a:xfrm>
          <a:prstGeom prst="rect">
            <a:avLst/>
          </a:prstGeom>
        </p:spPr>
      </p:pic>
      <p:sp>
        <p:nvSpPr>
          <p:cNvPr id="18" name="矩形 11"/>
          <p:cNvSpPr/>
          <p:nvPr/>
        </p:nvSpPr>
        <p:spPr>
          <a:xfrm>
            <a:off x="1187624" y="4102512"/>
            <a:ext cx="4392488" cy="136815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lowchart: Magnetic Disk 18"/>
          <p:cNvSpPr/>
          <p:nvPr/>
        </p:nvSpPr>
        <p:spPr>
          <a:xfrm>
            <a:off x="1552373" y="4480264"/>
            <a:ext cx="914400" cy="612648"/>
          </a:xfrm>
          <a:prstGeom prst="flowChartMagneticDisk">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smtClean="0"/>
              <a:t>Raw</a:t>
            </a:r>
            <a:endParaRPr lang="en-US" dirty="0"/>
          </a:p>
        </p:txBody>
      </p:sp>
      <p:sp>
        <p:nvSpPr>
          <p:cNvPr id="20" name="Flowchart: Magnetic Disk 19"/>
          <p:cNvSpPr/>
          <p:nvPr/>
        </p:nvSpPr>
        <p:spPr>
          <a:xfrm>
            <a:off x="2936225" y="4480264"/>
            <a:ext cx="914400" cy="612648"/>
          </a:xfrm>
          <a:prstGeom prst="flowChartMagneticDisk">
            <a:avLst/>
          </a:prstGeom>
          <a:solidFill>
            <a:schemeClr val="bg1">
              <a:lumMod val="65000"/>
            </a:schemeClr>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err="1" smtClean="0"/>
              <a:t>Wiff</a:t>
            </a:r>
            <a:endParaRPr lang="en-US" dirty="0"/>
          </a:p>
        </p:txBody>
      </p:sp>
      <p:sp>
        <p:nvSpPr>
          <p:cNvPr id="9" name="TextBox 8"/>
          <p:cNvSpPr txBox="1"/>
          <p:nvPr/>
        </p:nvSpPr>
        <p:spPr>
          <a:xfrm>
            <a:off x="4320077" y="4401867"/>
            <a:ext cx="585417" cy="769441"/>
          </a:xfrm>
          <a:prstGeom prst="rect">
            <a:avLst/>
          </a:prstGeom>
          <a:noFill/>
        </p:spPr>
        <p:txBody>
          <a:bodyPr wrap="none" rtlCol="0">
            <a:spAutoFit/>
          </a:bodyPr>
          <a:lstStyle/>
          <a:p>
            <a:r>
              <a:rPr lang="en-US" sz="4400" b="1" dirty="0" smtClean="0">
                <a:effectLst>
                  <a:outerShdw blurRad="38100" dist="38100" dir="2700000" algn="tl">
                    <a:srgbClr val="000000">
                      <a:alpha val="43137"/>
                    </a:srgbClr>
                  </a:outerShdw>
                </a:effectLst>
              </a:rPr>
              <a:t>…</a:t>
            </a:r>
            <a:endParaRPr lang="en-US" sz="4400" b="1" dirty="0">
              <a:effectLst>
                <a:outerShdw blurRad="38100" dist="38100" dir="2700000" algn="tl">
                  <a:srgbClr val="000000">
                    <a:alpha val="43137"/>
                  </a:srgbClr>
                </a:outerShdw>
              </a:effectLst>
            </a:endParaRPr>
          </a:p>
        </p:txBody>
      </p:sp>
      <p:sp>
        <p:nvSpPr>
          <p:cNvPr id="21" name="矩形 11"/>
          <p:cNvSpPr/>
          <p:nvPr/>
        </p:nvSpPr>
        <p:spPr>
          <a:xfrm>
            <a:off x="1074408" y="884250"/>
            <a:ext cx="4649719" cy="3053370"/>
          </a:xfrm>
          <a:prstGeom prst="rect">
            <a:avLst/>
          </a:prstGeom>
          <a:noFill/>
          <a:ln w="254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6300192" y="2226269"/>
            <a:ext cx="2115644" cy="369332"/>
          </a:xfrm>
          <a:prstGeom prst="rect">
            <a:avLst/>
          </a:prstGeom>
          <a:noFill/>
        </p:spPr>
        <p:txBody>
          <a:bodyPr wrap="none" rtlCol="0">
            <a:spAutoFit/>
          </a:bodyPr>
          <a:lstStyle/>
          <a:p>
            <a:r>
              <a:rPr lang="en-US" altLang="zh-CN" dirty="0" smtClean="0"/>
              <a:t>Open Source Format</a:t>
            </a:r>
            <a:endParaRPr lang="en-US" dirty="0"/>
          </a:p>
        </p:txBody>
      </p:sp>
      <p:sp>
        <p:nvSpPr>
          <p:cNvPr id="23" name="TextBox 22"/>
          <p:cNvSpPr txBox="1"/>
          <p:nvPr/>
        </p:nvSpPr>
        <p:spPr>
          <a:xfrm>
            <a:off x="6206192" y="4297660"/>
            <a:ext cx="2303644" cy="646331"/>
          </a:xfrm>
          <a:prstGeom prst="rect">
            <a:avLst/>
          </a:prstGeom>
          <a:noFill/>
        </p:spPr>
        <p:txBody>
          <a:bodyPr wrap="none" rtlCol="0">
            <a:spAutoFit/>
          </a:bodyPr>
          <a:lstStyle/>
          <a:p>
            <a:r>
              <a:rPr lang="en-US" altLang="zh-CN" dirty="0" smtClean="0"/>
              <a:t>Various Closed Source </a:t>
            </a:r>
          </a:p>
          <a:p>
            <a:r>
              <a:rPr lang="en-US" altLang="zh-CN" dirty="0" smtClean="0"/>
              <a:t>Vendor Format</a:t>
            </a:r>
            <a:endParaRPr lang="en-US" dirty="0"/>
          </a:p>
        </p:txBody>
      </p:sp>
      <p:sp>
        <p:nvSpPr>
          <p:cNvPr id="7" name="TextBox 6"/>
          <p:cNvSpPr txBox="1"/>
          <p:nvPr/>
        </p:nvSpPr>
        <p:spPr>
          <a:xfrm>
            <a:off x="2566462" y="5125838"/>
            <a:ext cx="1768048" cy="369332"/>
          </a:xfrm>
          <a:prstGeom prst="rect">
            <a:avLst/>
          </a:prstGeom>
          <a:noFill/>
        </p:spPr>
        <p:txBody>
          <a:bodyPr wrap="none" rtlCol="0">
            <a:spAutoFit/>
          </a:bodyPr>
          <a:lstStyle/>
          <a:p>
            <a:r>
              <a:rPr lang="en-US" dirty="0" smtClean="0"/>
              <a:t>Work in progress</a:t>
            </a:r>
            <a:endParaRPr lang="en-US" dirty="0"/>
          </a:p>
        </p:txBody>
      </p:sp>
    </p:spTree>
    <p:extLst>
      <p:ext uri="{BB962C8B-B14F-4D97-AF65-F5344CB8AC3E}">
        <p14:creationId xmlns:p14="http://schemas.microsoft.com/office/powerpoint/2010/main" val="25983261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randombar(horizontal)">
                                      <p:cBhvr>
                                        <p:cTn id="14" dur="500"/>
                                        <p:tgtEl>
                                          <p:spTgt spid="6"/>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500"/>
                                        <p:tgtEl>
                                          <p:spTgt spid="2"/>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randombar(horizontal)">
                                      <p:cBhvr>
                                        <p:cTn id="20" dur="500"/>
                                        <p:tgtEl>
                                          <p:spTgt spid="10"/>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randombar(horizontal)">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500"/>
                                        <p:tgtEl>
                                          <p:spTgt spid="12"/>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randombar(horizontal)">
                                      <p:cBhvr>
                                        <p:cTn id="31" dur="500"/>
                                        <p:tgtEl>
                                          <p:spTgt spid="4"/>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randombar(horizontal)">
                                      <p:cBhvr>
                                        <p:cTn id="34" dur="500"/>
                                        <p:tgtEl>
                                          <p:spTgt spid="16"/>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500"/>
                                        <p:tgtEl>
                                          <p:spTgt spid="17"/>
                                        </p:tgtEl>
                                      </p:cBhvr>
                                    </p:animEffect>
                                  </p:childTnLst>
                                </p:cTn>
                              </p:par>
                              <p:par>
                                <p:cTn id="38" presetID="14" presetClass="entr" presetSubtype="10" fill="hold"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randombar(horizontal)">
                                      <p:cBhvr>
                                        <p:cTn id="40" dur="50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anim calcmode="lin" valueType="num">
                                      <p:cBhvr additive="base">
                                        <p:cTn id="45" dur="500" fill="hold"/>
                                        <p:tgtEl>
                                          <p:spTgt spid="22"/>
                                        </p:tgtEl>
                                        <p:attrNameLst>
                                          <p:attrName>ppt_x</p:attrName>
                                        </p:attrNameLst>
                                      </p:cBhvr>
                                      <p:tavLst>
                                        <p:tav tm="0">
                                          <p:val>
                                            <p:strVal val="#ppt_x"/>
                                          </p:val>
                                        </p:tav>
                                        <p:tav tm="100000">
                                          <p:val>
                                            <p:strVal val="#ppt_x"/>
                                          </p:val>
                                        </p:tav>
                                      </p:tavLst>
                                    </p:anim>
                                    <p:anim calcmode="lin" valueType="num">
                                      <p:cBhvr additive="base">
                                        <p:cTn id="4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6" presetClass="entr" presetSubtype="16"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circle(in)">
                                      <p:cBhvr>
                                        <p:cTn id="51" dur="2000"/>
                                        <p:tgtEl>
                                          <p:spTgt spid="18"/>
                                        </p:tgtEl>
                                      </p:cBhvr>
                                    </p:animEffect>
                                  </p:childTnLst>
                                </p:cTn>
                              </p:par>
                              <p:par>
                                <p:cTn id="52" presetID="6" presetClass="entr" presetSubtype="16"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circle(in)">
                                      <p:cBhvr>
                                        <p:cTn id="54" dur="2000"/>
                                        <p:tgtEl>
                                          <p:spTgt spid="19"/>
                                        </p:tgtEl>
                                      </p:cBhvr>
                                    </p:animEffect>
                                  </p:childTnLst>
                                </p:cTn>
                              </p:par>
                              <p:par>
                                <p:cTn id="55" presetID="6" presetClass="entr" presetSubtype="16"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in)">
                                      <p:cBhvr>
                                        <p:cTn id="57" dur="2000"/>
                                        <p:tgtEl>
                                          <p:spTgt spid="20"/>
                                        </p:tgtEl>
                                      </p:cBhvr>
                                    </p:animEffect>
                                  </p:childTnLst>
                                </p:cTn>
                              </p:par>
                              <p:par>
                                <p:cTn id="58" presetID="6" presetClass="entr" presetSubtype="16" fill="hold" grpId="0" nodeType="with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circle(in)">
                                      <p:cBhvr>
                                        <p:cTn id="60" dur="2000"/>
                                        <p:tgtEl>
                                          <p:spTgt spid="9"/>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500" fill="hold"/>
                                        <p:tgtEl>
                                          <p:spTgt spid="23"/>
                                        </p:tgtEl>
                                        <p:attrNameLst>
                                          <p:attrName>ppt_x</p:attrName>
                                        </p:attrNameLst>
                                      </p:cBhvr>
                                      <p:tavLst>
                                        <p:tav tm="0">
                                          <p:val>
                                            <p:strVal val="#ppt_x"/>
                                          </p:val>
                                        </p:tav>
                                        <p:tav tm="100000">
                                          <p:val>
                                            <p:strVal val="#ppt_x"/>
                                          </p:val>
                                        </p:tav>
                                      </p:tavLst>
                                    </p:anim>
                                    <p:anim calcmode="lin" valueType="num">
                                      <p:cBhvr additive="base">
                                        <p:cTn id="6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10" grpId="0" animBg="1"/>
      <p:bldP spid="11" grpId="0" animBg="1"/>
      <p:bldP spid="12" grpId="0" animBg="1"/>
      <p:bldP spid="4" grpId="0" animBg="1"/>
      <p:bldP spid="16" grpId="0" animBg="1"/>
      <p:bldP spid="17" grpId="0" animBg="1"/>
      <p:bldP spid="18" grpId="0" animBg="1"/>
      <p:bldP spid="19" grpId="0" animBg="1"/>
      <p:bldP spid="20" grpId="0" animBg="1"/>
      <p:bldP spid="9" grpId="0"/>
      <p:bldP spid="21" grpId="0" animBg="1"/>
      <p:bldP spid="22" grpId="0"/>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File Formats</a:t>
            </a:r>
            <a:endParaRPr lang="zh-CN" altLang="en-US" sz="3600" dirty="0"/>
          </a:p>
        </p:txBody>
      </p:sp>
      <p:graphicFrame>
        <p:nvGraphicFramePr>
          <p:cNvPr id="8" name="Table 7"/>
          <p:cNvGraphicFramePr>
            <a:graphicFrameLocks noGrp="1"/>
          </p:cNvGraphicFramePr>
          <p:nvPr>
            <p:extLst>
              <p:ext uri="{D42A27DB-BD31-4B8C-83A1-F6EECF244321}">
                <p14:modId xmlns:p14="http://schemas.microsoft.com/office/powerpoint/2010/main" val="3985213414"/>
              </p:ext>
            </p:extLst>
          </p:nvPr>
        </p:nvGraphicFramePr>
        <p:xfrm>
          <a:off x="395536" y="1273324"/>
          <a:ext cx="8352928" cy="3589044"/>
        </p:xfrm>
        <a:graphic>
          <a:graphicData uri="http://schemas.openxmlformats.org/drawingml/2006/table">
            <a:tbl>
              <a:tblPr firstRow="1" bandRow="1">
                <a:tableStyleId>{125E5076-3810-47DD-B79F-674D7AD40C01}</a:tableStyleId>
              </a:tblPr>
              <a:tblGrid>
                <a:gridCol w="3168352">
                  <a:extLst>
                    <a:ext uri="{9D8B030D-6E8A-4147-A177-3AD203B41FA5}">
                      <a16:colId xmlns:a16="http://schemas.microsoft.com/office/drawing/2014/main" val="867443888"/>
                    </a:ext>
                  </a:extLst>
                </a:gridCol>
                <a:gridCol w="1656184">
                  <a:extLst>
                    <a:ext uri="{9D8B030D-6E8A-4147-A177-3AD203B41FA5}">
                      <a16:colId xmlns:a16="http://schemas.microsoft.com/office/drawing/2014/main" val="397610352"/>
                    </a:ext>
                  </a:extLst>
                </a:gridCol>
                <a:gridCol w="1611327">
                  <a:extLst>
                    <a:ext uri="{9D8B030D-6E8A-4147-A177-3AD203B41FA5}">
                      <a16:colId xmlns:a16="http://schemas.microsoft.com/office/drawing/2014/main" val="3576776025"/>
                    </a:ext>
                  </a:extLst>
                </a:gridCol>
                <a:gridCol w="1917065">
                  <a:extLst>
                    <a:ext uri="{9D8B030D-6E8A-4147-A177-3AD203B41FA5}">
                      <a16:colId xmlns:a16="http://schemas.microsoft.com/office/drawing/2014/main" val="1309030600"/>
                    </a:ext>
                  </a:extLst>
                </a:gridCol>
              </a:tblGrid>
              <a:tr h="491494">
                <a:tc>
                  <a:txBody>
                    <a:bodyPr/>
                    <a:lstStyle/>
                    <a:p>
                      <a:r>
                        <a:rPr lang="en-US" dirty="0" smtClean="0"/>
                        <a:t>File Format</a:t>
                      </a:r>
                      <a:endParaRPr lang="en-US" dirty="0"/>
                    </a:p>
                  </a:txBody>
                  <a:tcPr/>
                </a:tc>
                <a:tc>
                  <a:txBody>
                    <a:bodyPr/>
                    <a:lstStyle/>
                    <a:p>
                      <a:r>
                        <a:rPr lang="en-US" dirty="0" smtClean="0"/>
                        <a:t>Family</a:t>
                      </a:r>
                      <a:endParaRPr lang="en-US" dirty="0"/>
                    </a:p>
                  </a:txBody>
                  <a:tcPr/>
                </a:tc>
                <a:tc>
                  <a:txBody>
                    <a:bodyPr/>
                    <a:lstStyle/>
                    <a:p>
                      <a:r>
                        <a:rPr lang="en-US" dirty="0" smtClean="0"/>
                        <a:t>Type</a:t>
                      </a:r>
                      <a:endParaRPr lang="en-US" dirty="0"/>
                    </a:p>
                  </a:txBody>
                  <a:tcPr/>
                </a:tc>
                <a:tc>
                  <a:txBody>
                    <a:bodyPr/>
                    <a:lstStyle/>
                    <a:p>
                      <a:r>
                        <a:rPr lang="en-US" dirty="0" smtClean="0"/>
                        <a:t>Vendor Supports</a:t>
                      </a:r>
                      <a:endParaRPr lang="en-US" dirty="0"/>
                    </a:p>
                  </a:txBody>
                  <a:tcPr/>
                </a:tc>
                <a:extLst>
                  <a:ext uri="{0D108BD9-81ED-4DB2-BD59-A6C34878D82A}">
                    <a16:rowId xmlns:a16="http://schemas.microsoft.com/office/drawing/2014/main" val="2448009227"/>
                  </a:ext>
                </a:extLst>
              </a:tr>
              <a:tr h="491494">
                <a:tc>
                  <a:txBody>
                    <a:bodyPr/>
                    <a:lstStyle/>
                    <a:p>
                      <a:r>
                        <a:rPr lang="en-US" dirty="0" smtClean="0"/>
                        <a:t>mzXML/mzML/</a:t>
                      </a:r>
                      <a:r>
                        <a:rPr lang="en-US" dirty="0" err="1" smtClean="0"/>
                        <a:t>mzData</a:t>
                      </a:r>
                      <a:r>
                        <a:rPr lang="en-US" dirty="0" smtClean="0"/>
                        <a:t>/imzML</a:t>
                      </a:r>
                      <a:endParaRPr lang="en-US" dirty="0"/>
                    </a:p>
                  </a:txBody>
                  <a:tcPr/>
                </a:tc>
                <a:tc>
                  <a:txBody>
                    <a:bodyPr/>
                    <a:lstStyle/>
                    <a:p>
                      <a:r>
                        <a:rPr lang="en-US" dirty="0" smtClean="0"/>
                        <a:t>XML</a:t>
                      </a:r>
                      <a:endParaRPr lang="en-US" dirty="0"/>
                    </a:p>
                  </a:txBody>
                  <a:tcPr/>
                </a:tc>
                <a:tc>
                  <a:txBody>
                    <a:bodyPr/>
                    <a:lstStyle/>
                    <a:p>
                      <a:r>
                        <a:rPr lang="en-US" dirty="0" smtClean="0"/>
                        <a:t>Open Source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Community</a:t>
                      </a:r>
                      <a:endParaRPr lang="en-US" dirty="0" smtClean="0"/>
                    </a:p>
                  </a:txBody>
                  <a:tcPr/>
                </a:tc>
                <a:extLst>
                  <a:ext uri="{0D108BD9-81ED-4DB2-BD59-A6C34878D82A}">
                    <a16:rowId xmlns:a16="http://schemas.microsoft.com/office/drawing/2014/main" val="2182383329"/>
                  </a:ext>
                </a:extLst>
              </a:tr>
              <a:tr h="491494">
                <a:tc>
                  <a:txBody>
                    <a:bodyPr/>
                    <a:lstStyle/>
                    <a:p>
                      <a:r>
                        <a:rPr lang="en-US" dirty="0" smtClean="0"/>
                        <a:t>CDF/HDF5</a:t>
                      </a:r>
                      <a:endParaRPr lang="en-US" dirty="0"/>
                    </a:p>
                  </a:txBody>
                  <a:tcPr/>
                </a:tc>
                <a:tc>
                  <a:txBody>
                    <a:bodyPr/>
                    <a:lstStyle/>
                    <a:p>
                      <a:r>
                        <a:rPr lang="en-US" dirty="0" smtClean="0"/>
                        <a:t>Parallel </a:t>
                      </a:r>
                      <a:r>
                        <a:rPr lang="en-US" dirty="0" err="1" smtClean="0"/>
                        <a:t>DataSet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Open Source</a:t>
                      </a:r>
                    </a:p>
                  </a:txBody>
                  <a:tcPr/>
                </a:tc>
                <a:tc>
                  <a:txBody>
                    <a:bodyPr/>
                    <a:lstStyle/>
                    <a:p>
                      <a:r>
                        <a:rPr lang="en-US" altLang="zh-CN" dirty="0" smtClean="0"/>
                        <a:t>A</a:t>
                      </a:r>
                      <a:r>
                        <a:rPr lang="en-US" dirty="0" smtClean="0"/>
                        <a:t>gilent</a:t>
                      </a:r>
                      <a:endParaRPr lang="en-US" dirty="0"/>
                    </a:p>
                  </a:txBody>
                  <a:tcPr/>
                </a:tc>
                <a:extLst>
                  <a:ext uri="{0D108BD9-81ED-4DB2-BD59-A6C34878D82A}">
                    <a16:rowId xmlns:a16="http://schemas.microsoft.com/office/drawing/2014/main" val="321844405"/>
                  </a:ext>
                </a:extLst>
              </a:tr>
              <a:tr h="491494">
                <a:tc>
                  <a:txBody>
                    <a:bodyPr/>
                    <a:lstStyle/>
                    <a:p>
                      <a:r>
                        <a:rPr lang="en-US" dirty="0" smtClean="0"/>
                        <a:t>MGF/MSP</a:t>
                      </a:r>
                      <a:endParaRPr lang="en-US" dirty="0"/>
                    </a:p>
                  </a:txBody>
                  <a:tcPr/>
                </a:tc>
                <a:tc>
                  <a:txBody>
                    <a:bodyPr/>
                    <a:lstStyle/>
                    <a:p>
                      <a:r>
                        <a:rPr lang="en-US" dirty="0" smtClean="0"/>
                        <a:t>ASCII</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Open Source</a:t>
                      </a:r>
                    </a:p>
                  </a:txBody>
                  <a:tcPr/>
                </a:tc>
                <a:tc>
                  <a:txBody>
                    <a:bodyPr/>
                    <a:lstStyle/>
                    <a:p>
                      <a:r>
                        <a:rPr lang="en-US" altLang="zh-CN" dirty="0" smtClean="0"/>
                        <a:t>Community</a:t>
                      </a:r>
                      <a:endParaRPr lang="en-US" dirty="0"/>
                    </a:p>
                  </a:txBody>
                  <a:tcPr/>
                </a:tc>
                <a:extLst>
                  <a:ext uri="{0D108BD9-81ED-4DB2-BD59-A6C34878D82A}">
                    <a16:rowId xmlns:a16="http://schemas.microsoft.com/office/drawing/2014/main" val="3318312493"/>
                  </a:ext>
                </a:extLst>
              </a:tr>
              <a:tr h="491494">
                <a:tc>
                  <a:txBody>
                    <a:bodyPr/>
                    <a:lstStyle/>
                    <a:p>
                      <a:r>
                        <a:rPr lang="en-US" dirty="0" err="1" smtClean="0"/>
                        <a:t>mzPack</a:t>
                      </a:r>
                      <a:endParaRPr lang="en-US" dirty="0"/>
                    </a:p>
                  </a:txBody>
                  <a:tcPr/>
                </a:tc>
                <a:tc>
                  <a:txBody>
                    <a:bodyPr/>
                    <a:lstStyle/>
                    <a:p>
                      <a:r>
                        <a:rPr lang="en-US" dirty="0" smtClean="0"/>
                        <a:t>Binary</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Open Source</a:t>
                      </a:r>
                    </a:p>
                  </a:txBody>
                  <a:tcPr/>
                </a:tc>
                <a:tc>
                  <a:txBody>
                    <a:bodyPr/>
                    <a:lstStyle/>
                    <a:p>
                      <a:r>
                        <a:rPr lang="en-US" dirty="0" err="1" smtClean="0"/>
                        <a:t>BioNovoGene</a:t>
                      </a:r>
                      <a:endParaRPr lang="en-US" dirty="0"/>
                    </a:p>
                  </a:txBody>
                  <a:tcPr/>
                </a:tc>
                <a:extLst>
                  <a:ext uri="{0D108BD9-81ED-4DB2-BD59-A6C34878D82A}">
                    <a16:rowId xmlns:a16="http://schemas.microsoft.com/office/drawing/2014/main" val="3610183885"/>
                  </a:ext>
                </a:extLst>
              </a:tr>
              <a:tr h="491494">
                <a:tc>
                  <a:txBody>
                    <a:bodyPr/>
                    <a:lstStyle/>
                    <a:p>
                      <a:r>
                        <a:rPr lang="en-US" dirty="0" smtClean="0"/>
                        <a:t>Raw</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Binary</a:t>
                      </a:r>
                    </a:p>
                  </a:txBody>
                  <a:tcPr/>
                </a:tc>
                <a:tc>
                  <a:txBody>
                    <a:bodyPr/>
                    <a:lstStyle/>
                    <a:p>
                      <a:r>
                        <a:rPr lang="en-US" dirty="0" smtClean="0"/>
                        <a:t>Closed Source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err="1" smtClean="0">
                          <a:solidFill>
                            <a:schemeClr val="lt1"/>
                          </a:solidFill>
                          <a:effectLst/>
                          <a:latin typeface="+mn-lt"/>
                          <a:ea typeface="+mn-ea"/>
                          <a:cs typeface="+mn-cs"/>
                        </a:rPr>
                        <a:t>Thermo</a:t>
                      </a:r>
                      <a:r>
                        <a:rPr lang="en-US" sz="1800" b="0" i="0" kern="1200" dirty="0" smtClean="0">
                          <a:solidFill>
                            <a:schemeClr val="lt1"/>
                          </a:solidFill>
                          <a:effectLst/>
                          <a:latin typeface="+mn-lt"/>
                          <a:ea typeface="+mn-ea"/>
                          <a:cs typeface="+mn-cs"/>
                        </a:rPr>
                        <a:t> Fisher Scientific</a:t>
                      </a:r>
                    </a:p>
                  </a:txBody>
                  <a:tcPr/>
                </a:tc>
                <a:extLst>
                  <a:ext uri="{0D108BD9-81ED-4DB2-BD59-A6C34878D82A}">
                    <a16:rowId xmlns:a16="http://schemas.microsoft.com/office/drawing/2014/main" val="1966280163"/>
                  </a:ext>
                </a:extLst>
              </a:tr>
              <a:tr h="491494">
                <a:tc>
                  <a:txBody>
                    <a:bodyPr/>
                    <a:lstStyle/>
                    <a:p>
                      <a:r>
                        <a:rPr lang="en-US" dirty="0" err="1" smtClean="0"/>
                        <a:t>Wiff</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Binary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Closed Source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lt1"/>
                          </a:solidFill>
                          <a:effectLst/>
                          <a:latin typeface="+mn-lt"/>
                          <a:ea typeface="+mn-ea"/>
                          <a:cs typeface="+mn-cs"/>
                        </a:rPr>
                        <a:t>AB </a:t>
                      </a:r>
                      <a:r>
                        <a:rPr lang="en-US" sz="1800" b="0" i="0" kern="1200" dirty="0" err="1" smtClean="0">
                          <a:solidFill>
                            <a:schemeClr val="lt1"/>
                          </a:solidFill>
                          <a:effectLst/>
                          <a:latin typeface="+mn-lt"/>
                          <a:ea typeface="+mn-ea"/>
                          <a:cs typeface="+mn-cs"/>
                        </a:rPr>
                        <a:t>Sciex</a:t>
                      </a:r>
                      <a:endParaRPr lang="en-US" sz="1800" b="0" i="0" kern="1200" dirty="0" smtClean="0">
                        <a:solidFill>
                          <a:schemeClr val="lt1"/>
                        </a:solidFill>
                        <a:effectLst/>
                        <a:latin typeface="+mn-lt"/>
                        <a:ea typeface="+mn-ea"/>
                        <a:cs typeface="+mn-cs"/>
                      </a:endParaRPr>
                    </a:p>
                  </a:txBody>
                  <a:tcPr/>
                </a:tc>
                <a:extLst>
                  <a:ext uri="{0D108BD9-81ED-4DB2-BD59-A6C34878D82A}">
                    <a16:rowId xmlns:a16="http://schemas.microsoft.com/office/drawing/2014/main" val="2144000494"/>
                  </a:ext>
                </a:extLst>
              </a:tr>
            </a:tbl>
          </a:graphicData>
        </a:graphic>
      </p:graphicFrame>
    </p:spTree>
    <p:extLst>
      <p:ext uri="{BB962C8B-B14F-4D97-AF65-F5344CB8AC3E}">
        <p14:creationId xmlns:p14="http://schemas.microsoft.com/office/powerpoint/2010/main" val="30953165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2528</TotalTime>
  <Words>3132</Words>
  <Application>Microsoft Office PowerPoint</Application>
  <PresentationFormat>On-screen Show (16:10)</PresentationFormat>
  <Paragraphs>474</Paragraphs>
  <Slides>64</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64</vt:i4>
      </vt:variant>
    </vt:vector>
  </HeadingPairs>
  <TitlesOfParts>
    <vt:vector size="75" baseType="lpstr">
      <vt:lpstr>微软雅黑</vt:lpstr>
      <vt:lpstr>宋体</vt:lpstr>
      <vt:lpstr>方正宋刻本秀楷简体</vt:lpstr>
      <vt:lpstr>时尚简体</vt:lpstr>
      <vt:lpstr>Arial</vt:lpstr>
      <vt:lpstr>Calibri</vt:lpstr>
      <vt:lpstr>Cambria Math</vt:lpstr>
      <vt:lpstr>Tahoma</vt:lpstr>
      <vt:lpstr>Times New Roman</vt:lpstr>
      <vt:lpstr>Wingdings</vt:lpstr>
      <vt:lpstr>Office 主题</vt:lpstr>
      <vt:lpstr>Mzkit User Manual</vt:lpstr>
      <vt:lpstr>Introduction</vt:lpstr>
      <vt:lpstr>LICENSE</vt:lpstr>
      <vt:lpstr>Special Thanks</vt:lpstr>
      <vt:lpstr>Screenshots</vt:lpstr>
      <vt:lpstr>Main Screen</vt:lpstr>
      <vt:lpstr>Raw Data Decode</vt:lpstr>
      <vt:lpstr>File Formats</vt:lpstr>
      <vt:lpstr>File Formats</vt:lpstr>
      <vt:lpstr>mzXML demo</vt:lpstr>
      <vt:lpstr>Raw Decode</vt:lpstr>
      <vt:lpstr>PowerPoint Presentation</vt:lpstr>
      <vt:lpstr>View Untargeted Data</vt:lpstr>
      <vt:lpstr>Introduction</vt:lpstr>
      <vt:lpstr>PowerPoint Presentation</vt:lpstr>
      <vt:lpstr>View 2D Scatter Snapshot</vt:lpstr>
      <vt:lpstr>View Contour Snapshot</vt:lpstr>
      <vt:lpstr>View 3D XIC Snapshot</vt:lpstr>
      <vt:lpstr>View TIC/BPC</vt:lpstr>
      <vt:lpstr>View QC Overlay</vt:lpstr>
      <vt:lpstr>View Scan Feature</vt:lpstr>
      <vt:lpstr>PowerPoint Presentation</vt:lpstr>
      <vt:lpstr>View XIC</vt:lpstr>
      <vt:lpstr>View PDA</vt:lpstr>
      <vt:lpstr>View UV scans</vt:lpstr>
      <vt:lpstr>DIA Annotation</vt:lpstr>
      <vt:lpstr>Formula Search</vt:lpstr>
      <vt:lpstr>DEMO Search</vt:lpstr>
      <vt:lpstr>PowerPoint Presentation</vt:lpstr>
      <vt:lpstr>DIA Annotation (MetaDNA)</vt:lpstr>
      <vt:lpstr>PowerPoint Presentation</vt:lpstr>
      <vt:lpstr>PowerPoint Presentation</vt:lpstr>
      <vt:lpstr>PowerPoint Presentation</vt:lpstr>
      <vt:lpstr>PowerPoint Presentation</vt:lpstr>
      <vt:lpstr>Chromatography Explorer</vt:lpstr>
      <vt:lpstr>Chromatography Explorer</vt:lpstr>
      <vt:lpstr>Explorer Contex Menu</vt:lpstr>
      <vt:lpstr>View MS1 Ions</vt:lpstr>
      <vt:lpstr>MS-Alignment</vt:lpstr>
      <vt:lpstr>Cos Similarity</vt:lpstr>
      <vt:lpstr>PowerPoint Presentation</vt:lpstr>
      <vt:lpstr>PowerPoint Presentation</vt:lpstr>
      <vt:lpstr>PowerPoint Presentation</vt:lpstr>
      <vt:lpstr>PowerPoint Presentation</vt:lpstr>
      <vt:lpstr>PowerPoint Presentation</vt:lpstr>
      <vt:lpstr>MS-Imaging Viewer</vt:lpstr>
      <vt:lpstr>Introduce MS-Imaging</vt:lpstr>
      <vt:lpstr>imzML for MS-imaging</vt:lpstr>
      <vt:lpstr>MS-imaging</vt:lpstr>
      <vt:lpstr>PowerPoint Presentation</vt:lpstr>
      <vt:lpstr>PowerPoint Presentation</vt:lpstr>
      <vt:lpstr>PowerPoint Presentation</vt:lpstr>
      <vt:lpstr>View GC-MS Targeted</vt:lpstr>
      <vt:lpstr>View GC-MS Targeted</vt:lpstr>
      <vt:lpstr>View GC-MS Targeted</vt:lpstr>
      <vt:lpstr>View GC-MS XIC</vt:lpstr>
      <vt:lpstr>View LC-MS/MS Targeted</vt:lpstr>
      <vt:lpstr>View LC-MS/MS Targeted</vt:lpstr>
      <vt:lpstr>View LC-MS/MS Targeted</vt:lpstr>
      <vt:lpstr>MRM TIC/BPC Overlaps</vt:lpstr>
      <vt:lpstr>Targeted quantification analysis</vt:lpstr>
      <vt:lpstr>Create Linear Models</vt:lpstr>
      <vt:lpstr>Create Linear Models</vt:lpstr>
      <vt:lpstr>感谢观看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guigang xie</cp:lastModifiedBy>
  <cp:revision>601</cp:revision>
  <dcterms:created xsi:type="dcterms:W3CDTF">2020-04-30T00:00:30Z</dcterms:created>
  <dcterms:modified xsi:type="dcterms:W3CDTF">2021-07-04T12:51:36Z</dcterms:modified>
</cp:coreProperties>
</file>